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Lst>
  <p:sldSz cy="5143500" cx="9144000"/>
  <p:notesSz cx="6858000" cy="9144000"/>
  <p:embeddedFontLst>
    <p:embeddedFont>
      <p:font typeface="Roboto"/>
      <p:regular r:id="rId100"/>
      <p:bold r:id="rId101"/>
      <p:italic r:id="rId102"/>
      <p:boldItalic r:id="rId103"/>
    </p:embeddedFont>
    <p:embeddedFont>
      <p:font typeface="Inter"/>
      <p:bold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05" roundtripDataSignature="AMtx7mgC2aqip3wDQZtfXE80DaDLRlx6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271318-04A5-486C-954E-8EDC6A7619AC}">
  <a:tblStyle styleId="{A0271318-04A5-486C-954E-8EDC6A7619A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5922218-553D-4592-BD31-4360B2022110}"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customschemas.google.com/relationships/presentationmetadata" Target="metadata"/><Relationship Id="rId104" Type="http://schemas.openxmlformats.org/officeDocument/2006/relationships/font" Target="fonts/Inter-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boldItalic.fntdata"/><Relationship Id="rId102" Type="http://schemas.openxmlformats.org/officeDocument/2006/relationships/font" Target="fonts/Roboto-italic.fntdata"/><Relationship Id="rId101" Type="http://schemas.openxmlformats.org/officeDocument/2006/relationships/font" Target="fonts/Roboto-bold.fntdata"/><Relationship Id="rId100" Type="http://schemas.openxmlformats.org/officeDocument/2006/relationships/font" Target="fonts/Roboto-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7" name="Google Shape;107;p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 name="Google Shape;36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1" name="Google Shape;49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6" name="Google Shape;11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7" name="Google Shape;117;p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 name="Google Shape;50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7" name="Google Shape;53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 name="Google Shape;55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0" name="Google Shape;60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4" name="Google Shape;65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6" name="Google Shape;12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7" name="Google Shape;127;p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9" name="Google Shape;66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3" name="Google Shape;68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8" name="Google Shape;69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3" name="Google Shape;71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9" name="Google Shape;729;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5" name="Google Shape;74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1" name="Google Shape;76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6" name="Google Shape;77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7" name="Google Shape;80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0" name="Google Shape;14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1" name="Google Shape;141;p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0" name="Google Shape;83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6" name="Google Shape;84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3" name="Google Shape;86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8" name="Google Shape;878;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3" name="Google Shape;893;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6" name="Google Shape;90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0" name="Google Shape;92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5" name="Google Shape;935;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0" name="Google Shape;960;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4" name="Google Shape;974;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0" name="Google Shape;15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1" name="Google Shape;151;p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0" name="Google Shape;1000;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7" name="Google Shape;1017;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4" name="Google Shape;1034;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9" name="Google Shape;1049;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4" name="Google Shape;1064;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1" name="Google Shape;1081;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6" name="Google Shape;1096;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2" name="Google Shape;1112;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7" name="Google Shape;1127;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3" name="Google Shape;1143;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1" name="Google Shape;161;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2" name="Google Shape;162;p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9" name="Google Shape;1159;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4" name="Google Shape;1174;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9" name="Google Shape;1189;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8" name="Google Shape;120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3" name="Google Shape;1223;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9" name="Google Shape;1239;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4" name="Google Shape;1254;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8" name="Google Shape;1268;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3" name="Google Shape;1283;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0" name="Google Shape;1300;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7" name="Google Shape;1317;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4" name="Google Shape;1334;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0" name="Google Shape;1350;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5" name="Google Shape;136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2" name="Google Shape;1382;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0" name="Google Shape;1400;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7" name="Google Shape;1417;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3" name="Google Shape;1433;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7" name="Google Shape;1447;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1" name="Google Shape;1461;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5" name="Google Shape;1475;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9" name="Google Shape;1489;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3" name="Google Shape;1503;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04" name="Google Shape;1504;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05" name="Google Shape;1505;p9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9" name="Google Shape;1519;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20" name="Google Shape;1520;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21" name="Google Shape;1521;p9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4" name="Shape 14"/>
        <p:cNvGrpSpPr/>
        <p:nvPr/>
      </p:nvGrpSpPr>
      <p:grpSpPr>
        <a:xfrm>
          <a:off x="0" y="0"/>
          <a:ext cx="0" cy="0"/>
          <a:chOff x="0" y="0"/>
          <a:chExt cx="0" cy="0"/>
        </a:xfrm>
      </p:grpSpPr>
      <p:sp>
        <p:nvSpPr>
          <p:cNvPr id="15" name="Google Shape;15;p95"/>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95"/>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9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9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9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104"/>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04"/>
          <p:cNvSpPr txBox="1"/>
          <p:nvPr>
            <p:ph idx="1" type="body"/>
          </p:nvPr>
        </p:nvSpPr>
        <p:spPr>
          <a:xfrm rot="5400000">
            <a:off x="3086100" y="-878839"/>
            <a:ext cx="3017520" cy="7543800"/>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85" name="Google Shape;85;p10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10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10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8" name="Shape 88"/>
        <p:cNvGrpSpPr/>
        <p:nvPr/>
      </p:nvGrpSpPr>
      <p:grpSpPr>
        <a:xfrm>
          <a:off x="0" y="0"/>
          <a:ext cx="0" cy="0"/>
          <a:chOff x="0" y="0"/>
          <a:chExt cx="0" cy="0"/>
        </a:xfrm>
      </p:grpSpPr>
      <p:sp>
        <p:nvSpPr>
          <p:cNvPr id="89" name="Google Shape;89;p105"/>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05"/>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05"/>
          <p:cNvSpPr txBox="1"/>
          <p:nvPr>
            <p:ph type="title"/>
          </p:nvPr>
        </p:nvSpPr>
        <p:spPr>
          <a:xfrm rot="5400000">
            <a:off x="5370480" y="1484279"/>
            <a:ext cx="4318066" cy="197167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105"/>
          <p:cNvSpPr txBox="1"/>
          <p:nvPr>
            <p:ph idx="1" type="body"/>
          </p:nvPr>
        </p:nvSpPr>
        <p:spPr>
          <a:xfrm rot="5400000">
            <a:off x="1369979" y="-430246"/>
            <a:ext cx="4318067" cy="5800725"/>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3" name="Google Shape;93;p10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0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10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0" name="Shape 20"/>
        <p:cNvGrpSpPr/>
        <p:nvPr/>
      </p:nvGrpSpPr>
      <p:grpSpPr>
        <a:xfrm>
          <a:off x="0" y="0"/>
          <a:ext cx="0" cy="0"/>
          <a:chOff x="0" y="0"/>
          <a:chExt cx="0" cy="0"/>
        </a:xfrm>
      </p:grpSpPr>
      <p:sp>
        <p:nvSpPr>
          <p:cNvPr id="21" name="Google Shape;21;p96"/>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96"/>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96"/>
          <p:cNvSpPr txBox="1"/>
          <p:nvPr>
            <p:ph type="ctr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96"/>
          <p:cNvSpPr txBox="1"/>
          <p:nvPr>
            <p:ph idx="1" type="subTitle"/>
          </p:nvPr>
        </p:nvSpPr>
        <p:spPr>
          <a:xfrm>
            <a:off x="825038" y="3341715"/>
            <a:ext cx="7543800" cy="8572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p:txBody>
      </p:sp>
      <p:sp>
        <p:nvSpPr>
          <p:cNvPr id="25" name="Google Shape;25;p9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p9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9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96"/>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9" name="Shape 29"/>
        <p:cNvGrpSpPr/>
        <p:nvPr/>
      </p:nvGrpSpPr>
      <p:grpSpPr>
        <a:xfrm>
          <a:off x="0" y="0"/>
          <a:ext cx="0" cy="0"/>
          <a:chOff x="0" y="0"/>
          <a:chExt cx="0" cy="0"/>
        </a:xfrm>
      </p:grpSpPr>
      <p:sp>
        <p:nvSpPr>
          <p:cNvPr id="30" name="Google Shape;30;p97"/>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9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9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9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4" name="Shape 34"/>
        <p:cNvGrpSpPr/>
        <p:nvPr/>
      </p:nvGrpSpPr>
      <p:grpSpPr>
        <a:xfrm>
          <a:off x="0" y="0"/>
          <a:ext cx="0" cy="0"/>
          <a:chOff x="0" y="0"/>
          <a:chExt cx="0" cy="0"/>
        </a:xfrm>
      </p:grpSpPr>
      <p:sp>
        <p:nvSpPr>
          <p:cNvPr id="35" name="Google Shape;35;p98"/>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98"/>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8"/>
          <p:cNvSpPr txBox="1"/>
          <p:nvPr>
            <p:ph type="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98"/>
          <p:cNvSpPr txBox="1"/>
          <p:nvPr>
            <p:ph idx="1" type="body"/>
          </p:nvPr>
        </p:nvSpPr>
        <p:spPr>
          <a:xfrm>
            <a:off x="822960" y="3339846"/>
            <a:ext cx="7543800" cy="8572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39" name="Google Shape;39;p9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p9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 name="Google Shape;41;p9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2" name="Google Shape;42;p98"/>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99"/>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 name="Google Shape;45;p99"/>
          <p:cNvSpPr txBox="1"/>
          <p:nvPr>
            <p:ph idx="1" type="body"/>
          </p:nvPr>
        </p:nvSpPr>
        <p:spPr>
          <a:xfrm>
            <a:off x="822959"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6" name="Google Shape;46;p99"/>
          <p:cNvSpPr txBox="1"/>
          <p:nvPr>
            <p:ph idx="2" type="body"/>
          </p:nvPr>
        </p:nvSpPr>
        <p:spPr>
          <a:xfrm>
            <a:off x="4663440"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7" name="Google Shape;47;p9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9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9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100"/>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100"/>
          <p:cNvSpPr txBox="1"/>
          <p:nvPr>
            <p:ph idx="1" type="body"/>
          </p:nvPr>
        </p:nvSpPr>
        <p:spPr>
          <a:xfrm>
            <a:off x="82296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53" name="Google Shape;53;p100"/>
          <p:cNvSpPr txBox="1"/>
          <p:nvPr>
            <p:ph idx="2" type="body"/>
          </p:nvPr>
        </p:nvSpPr>
        <p:spPr>
          <a:xfrm>
            <a:off x="82296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4" name="Google Shape;54;p100"/>
          <p:cNvSpPr txBox="1"/>
          <p:nvPr>
            <p:ph idx="3" type="body"/>
          </p:nvPr>
        </p:nvSpPr>
        <p:spPr>
          <a:xfrm>
            <a:off x="466344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55" name="Google Shape;55;p100"/>
          <p:cNvSpPr txBox="1"/>
          <p:nvPr>
            <p:ph idx="4" type="body"/>
          </p:nvPr>
        </p:nvSpPr>
        <p:spPr>
          <a:xfrm>
            <a:off x="466344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6" name="Google Shape;56;p10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10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10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01"/>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0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10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0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4" name="Shape 64"/>
        <p:cNvGrpSpPr/>
        <p:nvPr/>
      </p:nvGrpSpPr>
      <p:grpSpPr>
        <a:xfrm>
          <a:off x="0" y="0"/>
          <a:ext cx="0" cy="0"/>
          <a:chOff x="0" y="0"/>
          <a:chExt cx="0" cy="0"/>
        </a:xfrm>
      </p:grpSpPr>
      <p:sp>
        <p:nvSpPr>
          <p:cNvPr id="65" name="Google Shape;65;p102"/>
          <p:cNvSpPr/>
          <p:nvPr/>
        </p:nvSpPr>
        <p:spPr>
          <a:xfrm>
            <a:off x="12" y="0"/>
            <a:ext cx="3038093"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02"/>
          <p:cNvSpPr/>
          <p:nvPr/>
        </p:nvSpPr>
        <p:spPr>
          <a:xfrm>
            <a:off x="3030053" y="0"/>
            <a:ext cx="48006"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02"/>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02"/>
          <p:cNvSpPr txBox="1"/>
          <p:nvPr>
            <p:ph idx="1" type="body"/>
          </p:nvPr>
        </p:nvSpPr>
        <p:spPr>
          <a:xfrm>
            <a:off x="3600450" y="548640"/>
            <a:ext cx="4869180" cy="39433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9" name="Google Shape;69;p102"/>
          <p:cNvSpPr txBox="1"/>
          <p:nvPr>
            <p:ph idx="2" type="body"/>
          </p:nvPr>
        </p:nvSpPr>
        <p:spPr>
          <a:xfrm>
            <a:off x="342900" y="2194560"/>
            <a:ext cx="2400300" cy="253434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70" name="Google Shape;70;p102"/>
          <p:cNvSpPr txBox="1"/>
          <p:nvPr>
            <p:ph idx="10" type="dt"/>
          </p:nvPr>
        </p:nvSpPr>
        <p:spPr>
          <a:xfrm>
            <a:off x="349134" y="4844839"/>
            <a:ext cx="1963882"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102"/>
          <p:cNvSpPr txBox="1"/>
          <p:nvPr>
            <p:ph idx="11" type="ftr"/>
          </p:nvPr>
        </p:nvSpPr>
        <p:spPr>
          <a:xfrm>
            <a:off x="3600450" y="4844839"/>
            <a:ext cx="348615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3" name="Shape 73"/>
        <p:cNvGrpSpPr/>
        <p:nvPr/>
      </p:nvGrpSpPr>
      <p:grpSpPr>
        <a:xfrm>
          <a:off x="0" y="0"/>
          <a:ext cx="0" cy="0"/>
          <a:chOff x="0" y="0"/>
          <a:chExt cx="0" cy="0"/>
        </a:xfrm>
      </p:grpSpPr>
      <p:sp>
        <p:nvSpPr>
          <p:cNvPr id="74" name="Google Shape;74;p103"/>
          <p:cNvSpPr/>
          <p:nvPr/>
        </p:nvSpPr>
        <p:spPr>
          <a:xfrm>
            <a:off x="0" y="3714750"/>
            <a:ext cx="9141619" cy="142875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03"/>
          <p:cNvSpPr/>
          <p:nvPr/>
        </p:nvSpPr>
        <p:spPr>
          <a:xfrm>
            <a:off x="11" y="368630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03"/>
          <p:cNvSpPr txBox="1"/>
          <p:nvPr>
            <p:ph type="title"/>
          </p:nvPr>
        </p:nvSpPr>
        <p:spPr>
          <a:xfrm>
            <a:off x="822960" y="3806190"/>
            <a:ext cx="7584948" cy="617220"/>
          </a:xfrm>
          <a:prstGeom prst="rect">
            <a:avLst/>
          </a:prstGeom>
          <a:noFill/>
          <a:ln>
            <a:noFill/>
          </a:ln>
        </p:spPr>
        <p:txBody>
          <a:bodyPr anchorCtr="0" anchor="b" bIns="0" lIns="68575" spcFirstLastPara="1" rIns="68575" wrap="square" tIns="0">
            <a:no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03"/>
          <p:cNvSpPr/>
          <p:nvPr>
            <p:ph idx="2" type="pic"/>
          </p:nvPr>
        </p:nvSpPr>
        <p:spPr>
          <a:xfrm>
            <a:off x="11" y="0"/>
            <a:ext cx="9143989" cy="3686307"/>
          </a:xfrm>
          <a:prstGeom prst="rect">
            <a:avLst/>
          </a:prstGeom>
          <a:noFill/>
          <a:ln>
            <a:noFill/>
          </a:ln>
        </p:spPr>
      </p:sp>
      <p:sp>
        <p:nvSpPr>
          <p:cNvPr id="78" name="Google Shape;78;p103"/>
          <p:cNvSpPr txBox="1"/>
          <p:nvPr>
            <p:ph idx="1" type="body"/>
          </p:nvPr>
        </p:nvSpPr>
        <p:spPr>
          <a:xfrm>
            <a:off x="822960" y="4430267"/>
            <a:ext cx="7584948" cy="445770"/>
          </a:xfrm>
          <a:prstGeom prst="rect">
            <a:avLst/>
          </a:prstGeom>
          <a:noFill/>
          <a:ln>
            <a:noFill/>
          </a:ln>
        </p:spPr>
        <p:txBody>
          <a:bodyPr anchorCtr="0" anchor="t" bIns="0" lIns="68575" spcFirstLastPara="1" rIns="68575" wrap="square" tIns="0">
            <a:normAutofit/>
          </a:bodyPr>
          <a:lstStyle>
            <a:lvl1pPr indent="-228600" lvl="0" marL="457200" algn="l">
              <a:lnSpc>
                <a:spcPct val="90000"/>
              </a:lnSpc>
              <a:spcBef>
                <a:spcPts val="0"/>
              </a:spcBef>
              <a:spcAft>
                <a:spcPts val="0"/>
              </a:spcAft>
              <a:buSzPts val="1100"/>
              <a:buNone/>
              <a:defRPr sz="1100">
                <a:solidFill>
                  <a:srgbClr val="FFFFFF"/>
                </a:solidFill>
              </a:defRPr>
            </a:lvl1pPr>
            <a:lvl2pPr indent="-228600" lvl="1" marL="914400" algn="l">
              <a:lnSpc>
                <a:spcPct val="90000"/>
              </a:lnSpc>
              <a:spcBef>
                <a:spcPts val="5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79" name="Google Shape;79;p10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10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10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4"/>
          <p:cNvSpPr/>
          <p:nvPr/>
        </p:nvSpPr>
        <p:spPr>
          <a:xfrm>
            <a:off x="1"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94"/>
          <p:cNvSpPr/>
          <p:nvPr/>
        </p:nvSpPr>
        <p:spPr>
          <a:xfrm>
            <a:off x="0" y="4750737"/>
            <a:ext cx="9144001" cy="49499"/>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94"/>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94"/>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10" name="Google Shape;10;p9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 name="Google Shape;11;p9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 name="Google Shape;12;p9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94"/>
          <p:cNvCxnSpPr/>
          <p:nvPr/>
        </p:nvCxnSpPr>
        <p:spPr>
          <a:xfrm>
            <a:off x="895149" y="1303384"/>
            <a:ext cx="747522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jpg"/><Relationship Id="rId4" Type="http://schemas.openxmlformats.org/officeDocument/2006/relationships/image" Target="../media/image16.png"/><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jp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jpg"/><Relationship Id="rId4" Type="http://schemas.openxmlformats.org/officeDocument/2006/relationships/image" Target="../media/image3.png"/><Relationship Id="rId5" Type="http://schemas.openxmlformats.org/officeDocument/2006/relationships/image" Target="../media/image1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8.jp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www.geeksforgeeks.org/computer-network-tcp-connection-establishment/" TargetMode="External"/><Relationship Id="rId4" Type="http://schemas.openxmlformats.org/officeDocument/2006/relationships/hyperlink" Target="https://www.geeksforgeeks.org/computer-network-tcp-connection-termination/" TargetMode="External"/><Relationship Id="rId5"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0.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5.jp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2.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3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9.jp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3.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0.png"/><Relationship Id="rId4" Type="http://schemas.openxmlformats.org/officeDocument/2006/relationships/image" Target="../media/image54.png"/><Relationship Id="rId5" Type="http://schemas.openxmlformats.org/officeDocument/2006/relationships/image" Target="../media/image43.png"/><Relationship Id="rId6"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4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7.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6.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1.jp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7.jp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2.jp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0.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9.jp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51.jp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53.jp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56.jp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55.png"/><Relationship Id="rId4" Type="http://schemas.openxmlformats.org/officeDocument/2006/relationships/image" Target="../media/image3.png"/><Relationship Id="rId5" Type="http://schemas.openxmlformats.org/officeDocument/2006/relationships/image" Target="../media/image53.jpg"/><Relationship Id="rId6" Type="http://schemas.openxmlformats.org/officeDocument/2006/relationships/image" Target="../media/image5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hyperlink" Target="https://nptel.ac.in/courses/106/105/106105080/" TargetMode="External"/><Relationship Id="rId4" Type="http://schemas.openxmlformats.org/officeDocument/2006/relationships/hyperlink" Target="https://nptel.ac.in/courses/106/106/106106091/" TargetMode="External"/><Relationship Id="rId10" Type="http://schemas.openxmlformats.org/officeDocument/2006/relationships/image" Target="../media/image3.png"/><Relationship Id="rId9" Type="http://schemas.openxmlformats.org/officeDocument/2006/relationships/hyperlink" Target="https://www.edx.org/course/introduction-to-networking?index=product&amp;queryID=0befdc538866babf2facfdc2dce06204&amp;position=1" TargetMode="External"/><Relationship Id="rId5" Type="http://schemas.openxmlformats.org/officeDocument/2006/relationships/hyperlink" Target="https://nptel.ac.in/courses/106/105/106105081/" TargetMode="External"/><Relationship Id="rId6" Type="http://schemas.openxmlformats.org/officeDocument/2006/relationships/hyperlink" Target="https://nptel.ac.in/courses/106/105/106105183/" TargetMode="External"/><Relationship Id="rId7" Type="http://schemas.openxmlformats.org/officeDocument/2006/relationships/hyperlink" Target="https://ocw.mit.edu/courses/electrical-engineering-and-computer-science/6-829-computer-networks-fall-2002/index.htm" TargetMode="External"/><Relationship Id="rId8" Type="http://schemas.openxmlformats.org/officeDocument/2006/relationships/hyperlink" Target="https://www.coursera.org/learn/computer-networkin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
          <p:cNvSpPr txBox="1"/>
          <p:nvPr>
            <p:ph idx="4294967295" type="subTitle"/>
          </p:nvPr>
        </p:nvSpPr>
        <p:spPr>
          <a:xfrm>
            <a:off x="2036618" y="3070802"/>
            <a:ext cx="5781675" cy="361950"/>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chemeClr val="accent1"/>
              </a:buClr>
              <a:buSzPts val="1500"/>
              <a:buFont typeface="Calibri"/>
              <a:buNone/>
            </a:pPr>
            <a:r>
              <a:rPr b="1" i="0" lang="en-US" sz="1500" u="none" cap="none" strike="noStrike">
                <a:solidFill>
                  <a:srgbClr val="3F3F3F"/>
                </a:solidFill>
                <a:latin typeface="Times New Roman"/>
                <a:ea typeface="Times New Roman"/>
                <a:cs typeface="Times New Roman"/>
                <a:sym typeface="Times New Roman"/>
              </a:rPr>
              <a:t>School of Computer Engineering and Technology (SCET)</a:t>
            </a:r>
            <a:endParaRPr b="1" i="0" sz="1500" u="none" cap="none" strike="noStrike">
              <a:solidFill>
                <a:srgbClr val="3F3F3F"/>
              </a:solidFill>
              <a:latin typeface="Times New Roman"/>
              <a:ea typeface="Times New Roman"/>
              <a:cs typeface="Times New Roman"/>
              <a:sym typeface="Times New Roman"/>
            </a:endParaRPr>
          </a:p>
        </p:txBody>
      </p:sp>
      <p:pic>
        <p:nvPicPr>
          <p:cNvPr id="101" name="Google Shape;101;p1"/>
          <p:cNvPicPr preferRelativeResize="0"/>
          <p:nvPr/>
        </p:nvPicPr>
        <p:blipFill rotWithShape="1">
          <a:blip r:embed="rId3">
            <a:alphaModFix/>
          </a:blip>
          <a:srcRect b="0" l="0" r="0" t="0"/>
          <a:stretch/>
        </p:blipFill>
        <p:spPr>
          <a:xfrm>
            <a:off x="651129" y="323850"/>
            <a:ext cx="7645145" cy="1552575"/>
          </a:xfrm>
          <a:prstGeom prst="rect">
            <a:avLst/>
          </a:prstGeom>
          <a:noFill/>
          <a:ln>
            <a:noFill/>
          </a:ln>
          <a:effectLst>
            <a:outerShdw blurRad="292100" rotWithShape="0" algn="tl" dir="2700000" dist="139700">
              <a:srgbClr val="333333">
                <a:alpha val="64313"/>
              </a:srgbClr>
            </a:outerShdw>
          </a:effectLst>
        </p:spPr>
      </p:pic>
      <p:sp>
        <p:nvSpPr>
          <p:cNvPr id="102" name="Google Shape;102;p1"/>
          <p:cNvSpPr/>
          <p:nvPr/>
        </p:nvSpPr>
        <p:spPr>
          <a:xfrm>
            <a:off x="501540" y="2336110"/>
            <a:ext cx="8312369" cy="530915"/>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US" sz="2700" u="none" cap="none" strike="noStrike">
                <a:solidFill>
                  <a:schemeClr val="dk1"/>
                </a:solidFill>
                <a:latin typeface="Times New Roman"/>
                <a:ea typeface="Times New Roman"/>
                <a:cs typeface="Times New Roman"/>
                <a:sym typeface="Times New Roman"/>
              </a:rPr>
              <a:t>	Computer Networks (CET2005B)</a:t>
            </a:r>
            <a:endParaRPr b="0" i="0" sz="3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211" name="Google Shape;211;p1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212" name="Google Shape;212;p1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213" name="Google Shape;213;p10"/>
          <p:cNvSpPr txBox="1"/>
          <p:nvPr>
            <p:ph idx="4294967295" type="title"/>
          </p:nvPr>
        </p:nvSpPr>
        <p:spPr>
          <a:xfrm>
            <a:off x="0" y="0"/>
            <a:ext cx="82296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b="1" lang="en-US" sz="3200">
                <a:latin typeface="Times New Roman"/>
                <a:ea typeface="Times New Roman"/>
                <a:cs typeface="Times New Roman"/>
                <a:sym typeface="Times New Roman"/>
              </a:rPr>
              <a:t>Transport Layer Services</a:t>
            </a:r>
            <a:endParaRPr b="1" sz="3200">
              <a:latin typeface="Times New Roman"/>
              <a:ea typeface="Times New Roman"/>
              <a:cs typeface="Times New Roman"/>
              <a:sym typeface="Times New Roman"/>
            </a:endParaRPr>
          </a:p>
        </p:txBody>
      </p:sp>
      <p:sp>
        <p:nvSpPr>
          <p:cNvPr id="214" name="Google Shape;214;p10"/>
          <p:cNvSpPr txBox="1"/>
          <p:nvPr/>
        </p:nvSpPr>
        <p:spPr>
          <a:xfrm>
            <a:off x="498276" y="791232"/>
            <a:ext cx="8489859" cy="3906974"/>
          </a:xfrm>
          <a:prstGeom prst="rect">
            <a:avLst/>
          </a:prstGeom>
          <a:noFill/>
          <a:ln>
            <a:noFill/>
          </a:ln>
        </p:spPr>
        <p:txBody>
          <a:bodyPr anchorCtr="0" anchor="t" bIns="34275" lIns="68575" spcFirstLastPara="1" rIns="68575" wrap="square" tIns="34275">
            <a:noAutofit/>
          </a:bodyPr>
          <a:lstStyle/>
          <a:p>
            <a:pPr indent="0" lvl="0" marL="88900" marR="0" rtl="0" algn="l">
              <a:lnSpc>
                <a:spcPct val="80000"/>
              </a:lnSpc>
              <a:spcBef>
                <a:spcPts val="0"/>
              </a:spcBef>
              <a:spcAft>
                <a:spcPts val="0"/>
              </a:spcAft>
              <a:buNone/>
            </a:pPr>
            <a:r>
              <a:rPr b="0" i="0" lang="en-US" sz="2700" u="none" cap="none" strike="noStrike">
                <a:solidFill>
                  <a:schemeClr val="dk1"/>
                </a:solidFill>
                <a:latin typeface="Times New Roman"/>
                <a:ea typeface="Times New Roman"/>
                <a:cs typeface="Times New Roman"/>
                <a:sym typeface="Times New Roman"/>
              </a:rPr>
              <a:t>The transport layer provides:</a:t>
            </a:r>
            <a:endParaRPr b="0" i="0" sz="2700" u="none" cap="none" strike="noStrike">
              <a:solidFill>
                <a:schemeClr val="dk1"/>
              </a:solidFill>
              <a:latin typeface="Times New Roman"/>
              <a:ea typeface="Times New Roman"/>
              <a:cs typeface="Times New Roman"/>
              <a:sym typeface="Times New Roman"/>
            </a:endParaRPr>
          </a:p>
          <a:p>
            <a:pPr indent="-285750" lvl="0" marL="374650" marR="0" rtl="0" algn="l">
              <a:lnSpc>
                <a:spcPct val="80000"/>
              </a:lnSpc>
              <a:spcBef>
                <a:spcPts val="1100"/>
              </a:spcBef>
              <a:spcAft>
                <a:spcPts val="0"/>
              </a:spcAft>
              <a:buClr>
                <a:schemeClr val="dk1"/>
              </a:buClr>
              <a:buSzPts val="1800"/>
              <a:buFont typeface="Noto Sans Symbols"/>
              <a:buChar char="⮚"/>
            </a:pPr>
            <a:r>
              <a:rPr b="0" i="0" lang="en-US" sz="2700" u="none" cap="none" strike="noStrike">
                <a:solidFill>
                  <a:schemeClr val="dk1"/>
                </a:solidFill>
                <a:latin typeface="Times New Roman"/>
                <a:ea typeface="Times New Roman"/>
                <a:cs typeface="Times New Roman"/>
                <a:sym typeface="Times New Roman"/>
              </a:rPr>
              <a:t>Efficient, Reliable, and cost-effective data transmission service to its users.</a:t>
            </a:r>
            <a:endParaRPr b="0" i="0" sz="2700" u="none" cap="none" strike="noStrike">
              <a:solidFill>
                <a:schemeClr val="dk1"/>
              </a:solidFill>
              <a:latin typeface="Times New Roman"/>
              <a:ea typeface="Times New Roman"/>
              <a:cs typeface="Times New Roman"/>
              <a:sym typeface="Times New Roman"/>
            </a:endParaRPr>
          </a:p>
          <a:p>
            <a:pPr indent="-285750" lvl="0" marL="374650" marR="0" rtl="0" algn="l">
              <a:lnSpc>
                <a:spcPct val="80000"/>
              </a:lnSpc>
              <a:spcBef>
                <a:spcPts val="1100"/>
              </a:spcBef>
              <a:spcAft>
                <a:spcPts val="0"/>
              </a:spcAft>
              <a:buClr>
                <a:schemeClr val="dk1"/>
              </a:buClr>
              <a:buSzPts val="1800"/>
              <a:buFont typeface="Noto Sans Symbols"/>
              <a:buChar char="⮚"/>
            </a:pPr>
            <a:r>
              <a:rPr b="0" i="0" lang="en-US" sz="2700" u="none" cap="none" strike="noStrike">
                <a:solidFill>
                  <a:schemeClr val="dk1"/>
                </a:solidFill>
                <a:latin typeface="Times New Roman"/>
                <a:ea typeface="Times New Roman"/>
                <a:cs typeface="Times New Roman"/>
                <a:sym typeface="Times New Roman"/>
              </a:rPr>
              <a:t>It provides a </a:t>
            </a:r>
            <a:r>
              <a:rPr b="1" i="0" lang="en-US" sz="2700" u="none" cap="none" strike="noStrike">
                <a:solidFill>
                  <a:srgbClr val="C00000"/>
                </a:solidFill>
                <a:latin typeface="Times New Roman"/>
                <a:ea typeface="Times New Roman"/>
                <a:cs typeface="Times New Roman"/>
                <a:sym typeface="Times New Roman"/>
              </a:rPr>
              <a:t>Process-to-Process</a:t>
            </a:r>
            <a:r>
              <a:rPr b="0" i="0" lang="en-US" sz="2700" u="none" cap="none" strike="noStrike">
                <a:solidFill>
                  <a:schemeClr val="dk1"/>
                </a:solidFill>
                <a:latin typeface="Times New Roman"/>
                <a:ea typeface="Times New Roman"/>
                <a:cs typeface="Times New Roman"/>
                <a:sym typeface="Times New Roman"/>
              </a:rPr>
              <a:t> communication between two application layers.</a:t>
            </a:r>
            <a:endParaRPr b="0" i="0" sz="2700" u="none" cap="none" strike="noStrike">
              <a:solidFill>
                <a:schemeClr val="dk1"/>
              </a:solidFill>
              <a:latin typeface="Times New Roman"/>
              <a:ea typeface="Times New Roman"/>
              <a:cs typeface="Times New Roman"/>
              <a:sym typeface="Times New Roman"/>
            </a:endParaRPr>
          </a:p>
          <a:p>
            <a:pPr indent="-285750" lvl="0" marL="374650" marR="0" rtl="0" algn="l">
              <a:lnSpc>
                <a:spcPct val="80000"/>
              </a:lnSpc>
              <a:spcBef>
                <a:spcPts val="1100"/>
              </a:spcBef>
              <a:spcAft>
                <a:spcPts val="0"/>
              </a:spcAft>
              <a:buClr>
                <a:schemeClr val="dk1"/>
              </a:buClr>
              <a:buSzPts val="1800"/>
              <a:buFont typeface="Noto Sans Symbols"/>
              <a:buChar char="⮚"/>
            </a:pPr>
            <a:r>
              <a:rPr b="0" i="0" lang="en-US" sz="2700" u="none" cap="none" strike="noStrike">
                <a:solidFill>
                  <a:schemeClr val="dk1"/>
                </a:solidFill>
                <a:latin typeface="Times New Roman"/>
                <a:ea typeface="Times New Roman"/>
                <a:cs typeface="Times New Roman"/>
                <a:sym typeface="Times New Roman"/>
              </a:rPr>
              <a:t>A transport-layer protocol provides for </a:t>
            </a:r>
            <a:r>
              <a:rPr b="1" i="0" lang="en-US" sz="2700" u="none" cap="none" strike="noStrike">
                <a:solidFill>
                  <a:srgbClr val="C00000"/>
                </a:solidFill>
                <a:latin typeface="Times New Roman"/>
                <a:ea typeface="Times New Roman"/>
                <a:cs typeface="Times New Roman"/>
                <a:sym typeface="Times New Roman"/>
              </a:rPr>
              <a:t>logical communication between </a:t>
            </a:r>
            <a:r>
              <a:rPr b="0" i="0" lang="en-US" sz="2700" u="none" cap="none" strike="noStrike">
                <a:solidFill>
                  <a:schemeClr val="dk1"/>
                </a:solidFill>
                <a:latin typeface="Times New Roman"/>
                <a:ea typeface="Times New Roman"/>
                <a:cs typeface="Times New Roman"/>
                <a:sym typeface="Times New Roman"/>
              </a:rPr>
              <a:t>application processes running on different hosts.</a:t>
            </a:r>
            <a:endParaRPr b="0" i="0" sz="2700" u="none" cap="none" strike="noStrike">
              <a:solidFill>
                <a:schemeClr val="dk1"/>
              </a:solidFill>
              <a:latin typeface="Times New Roman"/>
              <a:ea typeface="Times New Roman"/>
              <a:cs typeface="Times New Roman"/>
              <a:sym typeface="Times New Roman"/>
            </a:endParaRPr>
          </a:p>
          <a:p>
            <a:pPr indent="-285750" lvl="0" marL="374650" marR="0" rtl="0" algn="l">
              <a:lnSpc>
                <a:spcPct val="80000"/>
              </a:lnSpc>
              <a:spcBef>
                <a:spcPts val="1100"/>
              </a:spcBef>
              <a:spcAft>
                <a:spcPts val="0"/>
              </a:spcAft>
              <a:buClr>
                <a:schemeClr val="dk1"/>
              </a:buClr>
              <a:buSzPts val="1800"/>
              <a:buFont typeface="Noto Sans Symbols"/>
              <a:buChar char="⮚"/>
            </a:pPr>
            <a:r>
              <a:rPr b="0" i="0" lang="en-US" sz="2700" u="none" cap="none" strike="noStrike">
                <a:solidFill>
                  <a:schemeClr val="dk1"/>
                </a:solidFill>
                <a:latin typeface="Times New Roman"/>
                <a:ea typeface="Times New Roman"/>
                <a:cs typeface="Times New Roman"/>
                <a:sym typeface="Times New Roman"/>
              </a:rPr>
              <a:t>Host-to-Host communication vs. Process-to-Process communication.</a:t>
            </a:r>
            <a:endParaRPr b="0" i="0" sz="2700" u="none" cap="none" strike="noStrike">
              <a:solidFill>
                <a:schemeClr val="dk1"/>
              </a:solidFill>
              <a:latin typeface="Times New Roman"/>
              <a:ea typeface="Times New Roman"/>
              <a:cs typeface="Times New Roman"/>
              <a:sym typeface="Times New Roman"/>
            </a:endParaRPr>
          </a:p>
        </p:txBody>
      </p:sp>
      <p:cxnSp>
        <p:nvCxnSpPr>
          <p:cNvPr id="215" name="Google Shape;215;p1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16" name="Google Shape;216;p1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17" name="Google Shape;217;p1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8" name="Google Shape;218;p1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19" name="Google Shape;219;p1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225" name="Google Shape;225;p1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226" name="Google Shape;226;p1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227" name="Google Shape;227;p11"/>
          <p:cNvSpPr txBox="1"/>
          <p:nvPr>
            <p:ph idx="4294967295" type="title"/>
          </p:nvPr>
        </p:nvSpPr>
        <p:spPr>
          <a:xfrm>
            <a:off x="0" y="0"/>
            <a:ext cx="8229600" cy="681038"/>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3200">
                <a:latin typeface="Times New Roman"/>
                <a:ea typeface="Times New Roman"/>
                <a:cs typeface="Times New Roman"/>
                <a:sym typeface="Times New Roman"/>
              </a:rPr>
              <a:t>Transport Layer Services (Cntd.)</a:t>
            </a:r>
            <a:endParaRPr sz="3200">
              <a:latin typeface="Times New Roman"/>
              <a:ea typeface="Times New Roman"/>
              <a:cs typeface="Times New Roman"/>
              <a:sym typeface="Times New Roman"/>
            </a:endParaRPr>
          </a:p>
        </p:txBody>
      </p:sp>
      <p:sp>
        <p:nvSpPr>
          <p:cNvPr id="228" name="Google Shape;228;p11"/>
          <p:cNvSpPr txBox="1"/>
          <p:nvPr/>
        </p:nvSpPr>
        <p:spPr>
          <a:xfrm>
            <a:off x="580428" y="784896"/>
            <a:ext cx="4758488" cy="3844254"/>
          </a:xfrm>
          <a:prstGeom prst="rect">
            <a:avLst/>
          </a:prstGeom>
          <a:noFill/>
          <a:ln>
            <a:noFill/>
          </a:ln>
        </p:spPr>
        <p:txBody>
          <a:bodyPr anchorCtr="0" anchor="t" bIns="34275" lIns="68575" spcFirstLastPara="1" rIns="68575" wrap="square" tIns="34275">
            <a:noAutofit/>
          </a:bodyPr>
          <a:lstStyle/>
          <a:p>
            <a:pPr indent="-285750" lvl="0" marL="400050" marR="0" rtl="0" algn="just">
              <a:lnSpc>
                <a:spcPct val="80000"/>
              </a:lnSpc>
              <a:spcBef>
                <a:spcPts val="0"/>
              </a:spcBef>
              <a:spcAft>
                <a:spcPts val="0"/>
              </a:spcAft>
              <a:buClr>
                <a:schemeClr val="dk1"/>
              </a:buClr>
              <a:buSzPts val="1800"/>
              <a:buFont typeface="Noto Sans Symbols"/>
              <a:buChar char="⮚"/>
            </a:pPr>
            <a:r>
              <a:rPr b="1" i="0" lang="en-US" sz="2300" u="none" cap="none" strike="noStrike">
                <a:solidFill>
                  <a:schemeClr val="dk1"/>
                </a:solidFill>
                <a:latin typeface="Times New Roman"/>
                <a:ea typeface="Times New Roman"/>
                <a:cs typeface="Times New Roman"/>
                <a:sym typeface="Times New Roman"/>
              </a:rPr>
              <a:t>Process to Process </a:t>
            </a:r>
            <a:r>
              <a:rPr b="0" i="0" lang="en-US" sz="2300" u="none" cap="none" strike="noStrike">
                <a:solidFill>
                  <a:schemeClr val="dk1"/>
                </a:solidFill>
                <a:latin typeface="Times New Roman"/>
                <a:ea typeface="Times New Roman"/>
                <a:cs typeface="Times New Roman"/>
                <a:sym typeface="Times New Roman"/>
              </a:rPr>
              <a:t>delivery </a:t>
            </a:r>
            <a:endParaRPr b="0" i="0" sz="2300" u="none" cap="none" strike="noStrike">
              <a:solidFill>
                <a:schemeClr val="dk1"/>
              </a:solidFill>
              <a:latin typeface="Times New Roman"/>
              <a:ea typeface="Times New Roman"/>
              <a:cs typeface="Times New Roman"/>
              <a:sym typeface="Times New Roman"/>
            </a:endParaRPr>
          </a:p>
          <a:p>
            <a:pPr indent="-285750" lvl="0" marL="400050" marR="0" rtl="0" algn="just">
              <a:lnSpc>
                <a:spcPct val="80000"/>
              </a:lnSpc>
              <a:spcBef>
                <a:spcPts val="1200"/>
              </a:spcBef>
              <a:spcAft>
                <a:spcPts val="0"/>
              </a:spcAft>
              <a:buClr>
                <a:schemeClr val="dk1"/>
              </a:buClr>
              <a:buSzPts val="1800"/>
              <a:buFont typeface="Noto Sans Symbols"/>
              <a:buChar char="⮚"/>
            </a:pPr>
            <a:r>
              <a:rPr b="1" i="0" lang="en-US" sz="2300" u="none" cap="none" strike="noStrike">
                <a:solidFill>
                  <a:schemeClr val="dk1"/>
                </a:solidFill>
                <a:latin typeface="Times New Roman"/>
                <a:ea typeface="Times New Roman"/>
                <a:cs typeface="Times New Roman"/>
                <a:sym typeface="Times New Roman"/>
              </a:rPr>
              <a:t>End-to-End</a:t>
            </a:r>
            <a:r>
              <a:rPr b="0" i="0" lang="en-US" sz="2300" u="none" cap="none" strike="noStrike">
                <a:solidFill>
                  <a:schemeClr val="dk1"/>
                </a:solidFill>
                <a:latin typeface="Times New Roman"/>
                <a:ea typeface="Times New Roman"/>
                <a:cs typeface="Times New Roman"/>
                <a:sym typeface="Times New Roman"/>
              </a:rPr>
              <a:t> Connection between hosts </a:t>
            </a:r>
            <a:endParaRPr b="0" i="0" sz="2300" u="none" cap="none" strike="noStrike">
              <a:solidFill>
                <a:schemeClr val="dk1"/>
              </a:solidFill>
              <a:latin typeface="Times New Roman"/>
              <a:ea typeface="Times New Roman"/>
              <a:cs typeface="Times New Roman"/>
              <a:sym typeface="Times New Roman"/>
            </a:endParaRPr>
          </a:p>
          <a:p>
            <a:pPr indent="-285750" lvl="0" marL="400050" marR="0" rtl="0" algn="just">
              <a:lnSpc>
                <a:spcPct val="80000"/>
              </a:lnSpc>
              <a:spcBef>
                <a:spcPts val="1200"/>
              </a:spcBef>
              <a:spcAft>
                <a:spcPts val="0"/>
              </a:spcAft>
              <a:buClr>
                <a:schemeClr val="dk1"/>
              </a:buClr>
              <a:buSzPts val="1800"/>
              <a:buFont typeface="Noto Sans Symbols"/>
              <a:buChar char="⮚"/>
            </a:pPr>
            <a:r>
              <a:rPr b="1" i="0" lang="en-US" sz="2300" u="none" cap="none" strike="noStrike">
                <a:solidFill>
                  <a:schemeClr val="dk1"/>
                </a:solidFill>
                <a:latin typeface="Times New Roman"/>
                <a:ea typeface="Times New Roman"/>
                <a:cs typeface="Times New Roman"/>
                <a:sym typeface="Times New Roman"/>
              </a:rPr>
              <a:t>Multiplexing and Demultiplexing </a:t>
            </a:r>
            <a:endParaRPr b="1" i="0" sz="2300" u="none" cap="none" strike="noStrike">
              <a:solidFill>
                <a:schemeClr val="dk1"/>
              </a:solidFill>
              <a:latin typeface="Times New Roman"/>
              <a:ea typeface="Times New Roman"/>
              <a:cs typeface="Times New Roman"/>
              <a:sym typeface="Times New Roman"/>
            </a:endParaRPr>
          </a:p>
          <a:p>
            <a:pPr indent="-285750" lvl="0" marL="400050" marR="0" rtl="0" algn="just">
              <a:lnSpc>
                <a:spcPct val="80000"/>
              </a:lnSpc>
              <a:spcBef>
                <a:spcPts val="1200"/>
              </a:spcBef>
              <a:spcAft>
                <a:spcPts val="0"/>
              </a:spcAft>
              <a:buClr>
                <a:schemeClr val="dk1"/>
              </a:buClr>
              <a:buSzPts val="1800"/>
              <a:buFont typeface="Noto Sans Symbols"/>
              <a:buChar char="⮚"/>
            </a:pPr>
            <a:r>
              <a:rPr b="0" i="0" lang="en-US" sz="2300" u="none" cap="none" strike="noStrike">
                <a:solidFill>
                  <a:schemeClr val="dk1"/>
                </a:solidFill>
                <a:latin typeface="Times New Roman"/>
                <a:ea typeface="Times New Roman"/>
                <a:cs typeface="Times New Roman"/>
                <a:sym typeface="Times New Roman"/>
              </a:rPr>
              <a:t>Congestion Control –</a:t>
            </a:r>
            <a:endParaRPr b="0" i="0" sz="2300" u="none" cap="none" strike="noStrike">
              <a:solidFill>
                <a:schemeClr val="dk1"/>
              </a:solidFill>
              <a:latin typeface="Times New Roman"/>
              <a:ea typeface="Times New Roman"/>
              <a:cs typeface="Times New Roman"/>
              <a:sym typeface="Times New Roman"/>
            </a:endParaRPr>
          </a:p>
          <a:p>
            <a:pPr indent="-285750" lvl="1" marL="679450" marR="0" rtl="0" algn="just">
              <a:lnSpc>
                <a:spcPct val="80000"/>
              </a:lnSpc>
              <a:spcBef>
                <a:spcPts val="1100"/>
              </a:spcBef>
              <a:spcAft>
                <a:spcPts val="0"/>
              </a:spcAft>
              <a:buClr>
                <a:schemeClr val="dk1"/>
              </a:buClr>
              <a:buSzPts val="1800"/>
              <a:buFont typeface="Noto Sans Symbols"/>
              <a:buChar char="⮚"/>
            </a:pPr>
            <a:r>
              <a:rPr b="0" i="0" lang="en-US" sz="2300" u="none" cap="none" strike="noStrike">
                <a:solidFill>
                  <a:schemeClr val="dk1"/>
                </a:solidFill>
                <a:latin typeface="Times New Roman"/>
                <a:ea typeface="Times New Roman"/>
                <a:cs typeface="Times New Roman"/>
                <a:sym typeface="Times New Roman"/>
              </a:rPr>
              <a:t>Open loop congestion control</a:t>
            </a:r>
            <a:endParaRPr b="0" i="0" sz="2300" u="none" cap="none" strike="noStrike">
              <a:solidFill>
                <a:schemeClr val="dk1"/>
              </a:solidFill>
              <a:latin typeface="Times New Roman"/>
              <a:ea typeface="Times New Roman"/>
              <a:cs typeface="Times New Roman"/>
              <a:sym typeface="Times New Roman"/>
            </a:endParaRPr>
          </a:p>
          <a:p>
            <a:pPr indent="-285750" lvl="1" marL="679450" marR="0" rtl="0" algn="just">
              <a:lnSpc>
                <a:spcPct val="80000"/>
              </a:lnSpc>
              <a:spcBef>
                <a:spcPts val="1100"/>
              </a:spcBef>
              <a:spcAft>
                <a:spcPts val="0"/>
              </a:spcAft>
              <a:buClr>
                <a:schemeClr val="dk1"/>
              </a:buClr>
              <a:buSzPts val="1800"/>
              <a:buFont typeface="Noto Sans Symbols"/>
              <a:buChar char="⮚"/>
            </a:pPr>
            <a:r>
              <a:rPr b="0" i="0" lang="en-US" sz="2300" u="none" cap="none" strike="noStrike">
                <a:solidFill>
                  <a:schemeClr val="dk1"/>
                </a:solidFill>
                <a:latin typeface="Times New Roman"/>
                <a:ea typeface="Times New Roman"/>
                <a:cs typeface="Times New Roman"/>
                <a:sym typeface="Times New Roman"/>
              </a:rPr>
              <a:t>Closed loop congestion control</a:t>
            </a:r>
            <a:endParaRPr b="0" i="0" sz="2300" u="none" cap="none" strike="noStrike">
              <a:solidFill>
                <a:schemeClr val="dk1"/>
              </a:solidFill>
              <a:latin typeface="Times New Roman"/>
              <a:ea typeface="Times New Roman"/>
              <a:cs typeface="Times New Roman"/>
              <a:sym typeface="Times New Roman"/>
            </a:endParaRPr>
          </a:p>
          <a:p>
            <a:pPr indent="-285750" lvl="0" marL="400050" marR="0" rtl="0" algn="just">
              <a:lnSpc>
                <a:spcPct val="80000"/>
              </a:lnSpc>
              <a:spcBef>
                <a:spcPts val="1200"/>
              </a:spcBef>
              <a:spcAft>
                <a:spcPts val="0"/>
              </a:spcAft>
              <a:buClr>
                <a:schemeClr val="dk1"/>
              </a:buClr>
              <a:buSzPts val="1800"/>
              <a:buFont typeface="Noto Sans Symbols"/>
              <a:buChar char="⮚"/>
            </a:pPr>
            <a:r>
              <a:rPr b="0" i="0" lang="en-US" sz="2300" u="none" cap="none" strike="noStrike">
                <a:solidFill>
                  <a:schemeClr val="dk1"/>
                </a:solidFill>
                <a:latin typeface="Times New Roman"/>
                <a:ea typeface="Times New Roman"/>
                <a:cs typeface="Times New Roman"/>
                <a:sym typeface="Times New Roman"/>
              </a:rPr>
              <a:t>Data integrity and Error correction </a:t>
            </a:r>
            <a:endParaRPr b="0" i="0" sz="2300" u="none" cap="none" strike="noStrike">
              <a:solidFill>
                <a:schemeClr val="dk1"/>
              </a:solidFill>
              <a:latin typeface="Times New Roman"/>
              <a:ea typeface="Times New Roman"/>
              <a:cs typeface="Times New Roman"/>
              <a:sym typeface="Times New Roman"/>
            </a:endParaRPr>
          </a:p>
          <a:p>
            <a:pPr indent="-285750" lvl="0" marL="400050" marR="0" rtl="0" algn="just">
              <a:lnSpc>
                <a:spcPct val="80000"/>
              </a:lnSpc>
              <a:spcBef>
                <a:spcPts val="1200"/>
              </a:spcBef>
              <a:spcAft>
                <a:spcPts val="0"/>
              </a:spcAft>
              <a:buClr>
                <a:schemeClr val="dk1"/>
              </a:buClr>
              <a:buSzPts val="1800"/>
              <a:buFont typeface="Noto Sans Symbols"/>
              <a:buChar char="⮚"/>
            </a:pPr>
            <a:r>
              <a:rPr b="0" i="0" lang="en-US" sz="2300" u="none" cap="none" strike="noStrike">
                <a:solidFill>
                  <a:schemeClr val="dk1"/>
                </a:solidFill>
                <a:latin typeface="Times New Roman"/>
                <a:ea typeface="Times New Roman"/>
                <a:cs typeface="Times New Roman"/>
                <a:sym typeface="Times New Roman"/>
              </a:rPr>
              <a:t>Flow control </a:t>
            </a:r>
            <a:endParaRPr b="0" i="0" sz="2300" u="none" cap="none" strike="noStrike">
              <a:solidFill>
                <a:schemeClr val="dk1"/>
              </a:solidFill>
              <a:latin typeface="Times New Roman"/>
              <a:ea typeface="Times New Roman"/>
              <a:cs typeface="Times New Roman"/>
              <a:sym typeface="Times New Roman"/>
            </a:endParaRPr>
          </a:p>
        </p:txBody>
      </p:sp>
      <p:cxnSp>
        <p:nvCxnSpPr>
          <p:cNvPr id="229" name="Google Shape;229;p1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30" name="Google Shape;230;p1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31" name="Google Shape;231;p1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2" name="Google Shape;232;p1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3" name="Google Shape;233;p1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234" name="Google Shape;234;p11"/>
          <p:cNvPicPr preferRelativeResize="0"/>
          <p:nvPr/>
        </p:nvPicPr>
        <p:blipFill rotWithShape="1">
          <a:blip r:embed="rId4">
            <a:alphaModFix/>
          </a:blip>
          <a:srcRect b="0" l="0" r="0" t="0"/>
          <a:stretch/>
        </p:blipFill>
        <p:spPr>
          <a:xfrm>
            <a:off x="5338915" y="877491"/>
            <a:ext cx="3523019" cy="35698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240" name="Google Shape;240;p1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CN Module 3 PPT     T6   2021-22   </a:t>
            </a:r>
            <a:endParaRPr/>
          </a:p>
        </p:txBody>
      </p:sp>
      <p:sp>
        <p:nvSpPr>
          <p:cNvPr id="241" name="Google Shape;241;p1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42" name="Google Shape;242;p12"/>
          <p:cNvPicPr preferRelativeResize="0"/>
          <p:nvPr/>
        </p:nvPicPr>
        <p:blipFill rotWithShape="1">
          <a:blip r:embed="rId3">
            <a:alphaModFix/>
          </a:blip>
          <a:srcRect b="0" l="0" r="0" t="0"/>
          <a:stretch/>
        </p:blipFill>
        <p:spPr>
          <a:xfrm>
            <a:off x="1514475" y="695325"/>
            <a:ext cx="6115050" cy="3752850"/>
          </a:xfrm>
          <a:prstGeom prst="rect">
            <a:avLst/>
          </a:prstGeom>
          <a:noFill/>
          <a:ln>
            <a:noFill/>
          </a:ln>
        </p:spPr>
      </p:pic>
      <p:sp>
        <p:nvSpPr>
          <p:cNvPr id="243" name="Google Shape;243;p12"/>
          <p:cNvSpPr/>
          <p:nvPr/>
        </p:nvSpPr>
        <p:spPr>
          <a:xfrm>
            <a:off x="1232358" y="55517"/>
            <a:ext cx="4884671" cy="486287"/>
          </a:xfrm>
          <a:prstGeom prst="rect">
            <a:avLst/>
          </a:prstGeom>
          <a:noFill/>
          <a:ln>
            <a:noFill/>
          </a:ln>
        </p:spPr>
        <p:txBody>
          <a:bodyPr anchorCtr="0" anchor="t" bIns="45700" lIns="91425" spcFirstLastPara="1" rIns="91425" wrap="square" tIns="45700">
            <a:spAutoFit/>
          </a:bodyPr>
          <a:lstStyle/>
          <a:p>
            <a:pPr indent="0" lvl="0" marL="114300" marR="0" rtl="0" algn="just">
              <a:lnSpc>
                <a:spcPct val="80000"/>
              </a:lnSpc>
              <a:spcBef>
                <a:spcPts val="0"/>
              </a:spcBef>
              <a:spcAft>
                <a:spcPts val="0"/>
              </a:spcAft>
              <a:buNone/>
            </a:pPr>
            <a:r>
              <a:rPr b="0" i="0" lang="en-US" sz="3200" u="none" cap="none" strike="noStrike">
                <a:solidFill>
                  <a:schemeClr val="dk1"/>
                </a:solidFill>
                <a:latin typeface="Times New Roman"/>
                <a:ea typeface="Times New Roman"/>
                <a:cs typeface="Times New Roman"/>
                <a:sym typeface="Times New Roman"/>
              </a:rPr>
              <a:t>Process to Process delivery </a:t>
            </a:r>
            <a:endParaRPr/>
          </a:p>
        </p:txBody>
      </p:sp>
      <p:cxnSp>
        <p:nvCxnSpPr>
          <p:cNvPr id="244" name="Google Shape;244;p1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45" name="Google Shape;245;p1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46" name="Google Shape;246;p1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7" name="Google Shape;247;p1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48" name="Google Shape;248;p1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254" name="Google Shape;254;p1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CN Module 3 PPT     T6   2021-22   </a:t>
            </a:r>
            <a:endParaRPr/>
          </a:p>
        </p:txBody>
      </p:sp>
      <p:sp>
        <p:nvSpPr>
          <p:cNvPr id="255" name="Google Shape;255;p1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56" name="Google Shape;256;p13"/>
          <p:cNvPicPr preferRelativeResize="0"/>
          <p:nvPr/>
        </p:nvPicPr>
        <p:blipFill rotWithShape="1">
          <a:blip r:embed="rId3">
            <a:alphaModFix/>
          </a:blip>
          <a:srcRect b="0" l="0" r="0" t="0"/>
          <a:stretch/>
        </p:blipFill>
        <p:spPr>
          <a:xfrm>
            <a:off x="1477565" y="415635"/>
            <a:ext cx="6191250" cy="4203989"/>
          </a:xfrm>
          <a:prstGeom prst="rect">
            <a:avLst/>
          </a:prstGeom>
          <a:noFill/>
          <a:ln>
            <a:noFill/>
          </a:ln>
        </p:spPr>
      </p:pic>
      <p:sp>
        <p:nvSpPr>
          <p:cNvPr id="257" name="Google Shape;257;p13"/>
          <p:cNvSpPr/>
          <p:nvPr/>
        </p:nvSpPr>
        <p:spPr>
          <a:xfrm>
            <a:off x="806411" y="190420"/>
            <a:ext cx="3916457" cy="313932"/>
          </a:xfrm>
          <a:prstGeom prst="rect">
            <a:avLst/>
          </a:prstGeom>
          <a:noFill/>
          <a:ln>
            <a:noFill/>
          </a:ln>
        </p:spPr>
        <p:txBody>
          <a:bodyPr anchorCtr="0" anchor="t" bIns="45700" lIns="91425" spcFirstLastPara="1" rIns="91425" wrap="square" tIns="45700">
            <a:spAutoFit/>
          </a:bodyPr>
          <a:lstStyle/>
          <a:p>
            <a:pPr indent="0" lvl="0" marL="114300" marR="0" rtl="0" algn="just">
              <a:lnSpc>
                <a:spcPct val="8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End-to-End Connection between hosts </a:t>
            </a:r>
            <a:endParaRPr/>
          </a:p>
        </p:txBody>
      </p:sp>
      <p:cxnSp>
        <p:nvCxnSpPr>
          <p:cNvPr id="258" name="Google Shape;258;p1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59" name="Google Shape;259;p1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60" name="Google Shape;260;p1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1" name="Google Shape;261;p1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62" name="Google Shape;262;p1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268" name="Google Shape;268;p1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CN Module 3 PPT     T6   2021-22   </a:t>
            </a:r>
            <a:endParaRPr/>
          </a:p>
        </p:txBody>
      </p:sp>
      <p:sp>
        <p:nvSpPr>
          <p:cNvPr id="269" name="Google Shape;269;p1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70" name="Google Shape;270;p14"/>
          <p:cNvPicPr preferRelativeResize="0"/>
          <p:nvPr/>
        </p:nvPicPr>
        <p:blipFill rotWithShape="1">
          <a:blip r:embed="rId3">
            <a:alphaModFix/>
          </a:blip>
          <a:srcRect b="0" l="0" r="0" t="0"/>
          <a:stretch/>
        </p:blipFill>
        <p:spPr>
          <a:xfrm>
            <a:off x="1649015" y="436417"/>
            <a:ext cx="5848350" cy="4259407"/>
          </a:xfrm>
          <a:prstGeom prst="rect">
            <a:avLst/>
          </a:prstGeom>
          <a:noFill/>
          <a:ln>
            <a:noFill/>
          </a:ln>
        </p:spPr>
      </p:pic>
      <p:sp>
        <p:nvSpPr>
          <p:cNvPr id="271" name="Google Shape;271;p14"/>
          <p:cNvSpPr/>
          <p:nvPr/>
        </p:nvSpPr>
        <p:spPr>
          <a:xfrm>
            <a:off x="463154" y="104139"/>
            <a:ext cx="8609032" cy="313932"/>
          </a:xfrm>
          <a:prstGeom prst="rect">
            <a:avLst/>
          </a:prstGeom>
          <a:noFill/>
          <a:ln>
            <a:noFill/>
          </a:ln>
        </p:spPr>
        <p:txBody>
          <a:bodyPr anchorCtr="0" anchor="t" bIns="45700" lIns="91425" spcFirstLastPara="1" rIns="91425" wrap="square" tIns="45700">
            <a:spAutoFit/>
          </a:bodyPr>
          <a:lstStyle/>
          <a:p>
            <a:pPr indent="0" lvl="0" marL="114300" marR="0" rtl="0" algn="just">
              <a:lnSpc>
                <a:spcPct val="80000"/>
              </a:lnSpc>
              <a:spcBef>
                <a:spcPts val="0"/>
              </a:spcBef>
              <a:spcAft>
                <a:spcPts val="0"/>
              </a:spcAft>
              <a:buNone/>
            </a:pPr>
            <a:r>
              <a:rPr b="1" i="0" lang="en-US" sz="1600" u="none" cap="none" strike="noStrike">
                <a:solidFill>
                  <a:srgbClr val="C00000"/>
                </a:solidFill>
                <a:latin typeface="Times New Roman"/>
                <a:ea typeface="Times New Roman"/>
                <a:cs typeface="Times New Roman"/>
                <a:sym typeface="Times New Roman"/>
              </a:rPr>
              <a:t>Congestion Control – </a:t>
            </a:r>
            <a:r>
              <a:rPr b="1" i="0" lang="en-US" sz="1800" u="none" cap="none" strike="noStrike">
                <a:solidFill>
                  <a:schemeClr val="dk1"/>
                </a:solidFill>
                <a:latin typeface="Times New Roman"/>
                <a:ea typeface="Times New Roman"/>
                <a:cs typeface="Times New Roman"/>
                <a:sym typeface="Times New Roman"/>
              </a:rPr>
              <a:t>Open loop congestion control </a:t>
            </a:r>
            <a:r>
              <a:rPr b="1" i="0" lang="en-US" sz="1600" u="none" cap="none" strike="noStrike">
                <a:solidFill>
                  <a:schemeClr val="dk1"/>
                </a:solidFill>
                <a:latin typeface="Times New Roman"/>
                <a:ea typeface="Times New Roman"/>
                <a:cs typeface="Times New Roman"/>
                <a:sym typeface="Times New Roman"/>
              </a:rPr>
              <a:t>and </a:t>
            </a:r>
            <a:r>
              <a:rPr b="1" i="0" lang="en-US" sz="1800" u="none" cap="none" strike="noStrike">
                <a:solidFill>
                  <a:schemeClr val="dk1"/>
                </a:solidFill>
                <a:latin typeface="Times New Roman"/>
                <a:ea typeface="Times New Roman"/>
                <a:cs typeface="Times New Roman"/>
                <a:sym typeface="Times New Roman"/>
              </a:rPr>
              <a:t>Closed loop congestion control</a:t>
            </a:r>
            <a:endParaRPr/>
          </a:p>
        </p:txBody>
      </p:sp>
      <p:cxnSp>
        <p:nvCxnSpPr>
          <p:cNvPr id="272" name="Google Shape;272;p14"/>
          <p:cNvCxnSpPr/>
          <p:nvPr/>
        </p:nvCxnSpPr>
        <p:spPr>
          <a:xfrm flipH="1" rot="10800000">
            <a:off x="92260" y="837671"/>
            <a:ext cx="9144000" cy="20782"/>
          </a:xfrm>
          <a:prstGeom prst="straightConnector1">
            <a:avLst/>
          </a:prstGeom>
          <a:noFill/>
          <a:ln cap="flat" cmpd="sng" w="9525">
            <a:solidFill>
              <a:srgbClr val="00B050"/>
            </a:solidFill>
            <a:prstDash val="solid"/>
            <a:round/>
            <a:headEnd len="sm" w="sm" type="none"/>
            <a:tailEnd len="sm" w="sm" type="none"/>
          </a:ln>
        </p:spPr>
      </p:cxnSp>
      <p:sp>
        <p:nvSpPr>
          <p:cNvPr id="273" name="Google Shape;273;p1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74" name="Google Shape;274;p1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75" name="Google Shape;275;p1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76" name="Google Shape;276;p1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282" name="Google Shape;282;p1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283" name="Google Shape;283;p1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284" name="Google Shape;284;p15"/>
          <p:cNvSpPr txBox="1"/>
          <p:nvPr>
            <p:ph idx="4294967295" type="title"/>
          </p:nvPr>
        </p:nvSpPr>
        <p:spPr>
          <a:xfrm>
            <a:off x="0" y="4763"/>
            <a:ext cx="8229600" cy="693737"/>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3200">
                <a:latin typeface="Times New Roman"/>
                <a:ea typeface="Times New Roman"/>
                <a:cs typeface="Times New Roman"/>
                <a:sym typeface="Times New Roman"/>
              </a:rPr>
              <a:t>Transport Primitives</a:t>
            </a:r>
            <a:endParaRPr sz="3200">
              <a:latin typeface="Times New Roman"/>
              <a:ea typeface="Times New Roman"/>
              <a:cs typeface="Times New Roman"/>
              <a:sym typeface="Times New Roman"/>
            </a:endParaRPr>
          </a:p>
        </p:txBody>
      </p:sp>
      <p:sp>
        <p:nvSpPr>
          <p:cNvPr id="285" name="Google Shape;285;p15"/>
          <p:cNvSpPr txBox="1"/>
          <p:nvPr/>
        </p:nvSpPr>
        <p:spPr>
          <a:xfrm>
            <a:off x="5656217" y="4437162"/>
            <a:ext cx="3278981" cy="314921"/>
          </a:xfrm>
          <a:prstGeom prst="rect">
            <a:avLst/>
          </a:prstGeom>
          <a:noFill/>
          <a:ln>
            <a:noFill/>
          </a:ln>
        </p:spPr>
        <p:txBody>
          <a:bodyPr anchorCtr="0" anchor="ctr" bIns="34275" lIns="68575" spcFirstLastPara="1" rIns="68575" wrap="square" tIns="34275">
            <a:normAutofit fontScale="70000" lnSpcReduction="20000"/>
          </a:bodyPr>
          <a:lstStyle/>
          <a:p>
            <a:pPr indent="0" lvl="0" marL="0" marR="0" rtl="0" algn="ctr">
              <a:lnSpc>
                <a:spcPct val="100000"/>
              </a:lnSpc>
              <a:spcBef>
                <a:spcPts val="0"/>
              </a:spcBef>
              <a:spcAft>
                <a:spcPts val="0"/>
              </a:spcAft>
              <a:buClr>
                <a:schemeClr val="dk1"/>
              </a:buClr>
              <a:buSzPct val="100000"/>
              <a:buFont typeface="Times New Roman"/>
              <a:buNone/>
            </a:pPr>
            <a:r>
              <a:rPr b="1" i="0" lang="en-US" sz="1400" u="none" cap="none" strike="noStrike">
                <a:solidFill>
                  <a:schemeClr val="dk1"/>
                </a:solidFill>
                <a:latin typeface="Times New Roman"/>
                <a:ea typeface="Times New Roman"/>
                <a:cs typeface="Times New Roman"/>
                <a:sym typeface="Times New Roman"/>
              </a:rPr>
              <a:t>Figure:</a:t>
            </a:r>
            <a:r>
              <a:rPr b="0" i="0" lang="en-US" sz="1400" u="none" cap="none" strike="noStrike">
                <a:solidFill>
                  <a:schemeClr val="dk1"/>
                </a:solidFill>
                <a:latin typeface="Times New Roman"/>
                <a:ea typeface="Times New Roman"/>
                <a:cs typeface="Times New Roman"/>
                <a:sym typeface="Times New Roman"/>
              </a:rPr>
              <a:t> The (logical) relationship of the network, transport, and application layers</a:t>
            </a:r>
            <a:endParaRPr b="0" i="0" sz="1100" u="none" cap="none" strike="noStrike">
              <a:solidFill>
                <a:srgbClr val="000000"/>
              </a:solidFill>
              <a:latin typeface="Arial"/>
              <a:ea typeface="Arial"/>
              <a:cs typeface="Arial"/>
              <a:sym typeface="Arial"/>
            </a:endParaRPr>
          </a:p>
        </p:txBody>
      </p:sp>
      <p:pic>
        <p:nvPicPr>
          <p:cNvPr id="286" name="Google Shape;286;p15"/>
          <p:cNvPicPr preferRelativeResize="0"/>
          <p:nvPr/>
        </p:nvPicPr>
        <p:blipFill rotWithShape="1">
          <a:blip r:embed="rId3">
            <a:alphaModFix/>
          </a:blip>
          <a:srcRect b="0" l="0" r="0" t="0"/>
          <a:stretch/>
        </p:blipFill>
        <p:spPr>
          <a:xfrm>
            <a:off x="4790291" y="789080"/>
            <a:ext cx="4144907" cy="3594206"/>
          </a:xfrm>
          <a:prstGeom prst="rect">
            <a:avLst/>
          </a:prstGeom>
          <a:noFill/>
          <a:ln>
            <a:noFill/>
          </a:ln>
        </p:spPr>
      </p:pic>
      <p:sp>
        <p:nvSpPr>
          <p:cNvPr id="287" name="Google Shape;287;p15"/>
          <p:cNvSpPr txBox="1"/>
          <p:nvPr/>
        </p:nvSpPr>
        <p:spPr>
          <a:xfrm>
            <a:off x="738986" y="789080"/>
            <a:ext cx="4051305" cy="3855250"/>
          </a:xfrm>
          <a:prstGeom prst="rect">
            <a:avLst/>
          </a:prstGeom>
          <a:solidFill>
            <a:srgbClr val="E4E8ED"/>
          </a:solidFill>
          <a:ln>
            <a:noFill/>
          </a:ln>
        </p:spPr>
        <p:txBody>
          <a:bodyPr anchorCtr="0" anchor="t" bIns="34275" lIns="68575" spcFirstLastPara="1" rIns="68575" wrap="square" tIns="34275">
            <a:noAutofit/>
          </a:bodyPr>
          <a:lstStyle/>
          <a:p>
            <a:pPr indent="0" lvl="0" marL="0" marR="0" rtl="0" algn="just">
              <a:lnSpc>
                <a:spcPct val="11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Transport entity -</a:t>
            </a:r>
            <a:endParaRPr b="1" i="0" sz="2000" u="none" cap="none" strike="noStrike">
              <a:solidFill>
                <a:srgbClr val="000066"/>
              </a:solidFill>
              <a:latin typeface="Times New Roman"/>
              <a:ea typeface="Times New Roman"/>
              <a:cs typeface="Times New Roman"/>
              <a:sym typeface="Times New Roman"/>
            </a:endParaRPr>
          </a:p>
          <a:p>
            <a:pPr indent="-114300" lvl="0" marL="0" marR="0" rtl="0" algn="just">
              <a:lnSpc>
                <a:spcPct val="110000"/>
              </a:lnSpc>
              <a:spcBef>
                <a:spcPts val="0"/>
              </a:spcBef>
              <a:spcAft>
                <a:spcPts val="0"/>
              </a:spcAft>
              <a:buClr>
                <a:srgbClr val="CC0000"/>
              </a:buClr>
              <a:buSzPts val="1800"/>
              <a:buFont typeface="Noto Sans Symbols"/>
              <a:buChar char="⮚"/>
            </a:pPr>
            <a:r>
              <a:rPr b="0" i="0" lang="en-US" sz="2000" u="none" cap="none" strike="noStrike">
                <a:solidFill>
                  <a:srgbClr val="000066"/>
                </a:solidFill>
                <a:latin typeface="Times New Roman"/>
                <a:ea typeface="Times New Roman"/>
                <a:cs typeface="Times New Roman"/>
                <a:sym typeface="Times New Roman"/>
              </a:rPr>
              <a:t>The (logical) relationship of the network, transport, and application layers is illustrated in Figure.</a:t>
            </a:r>
            <a:endParaRPr b="0" i="0" sz="2000" u="none" cap="none" strike="noStrike">
              <a:solidFill>
                <a:srgbClr val="000000"/>
              </a:solidFill>
              <a:latin typeface="Times New Roman"/>
              <a:ea typeface="Times New Roman"/>
              <a:cs typeface="Times New Roman"/>
              <a:sym typeface="Times New Roman"/>
            </a:endParaRPr>
          </a:p>
          <a:p>
            <a:pPr indent="-114300" lvl="0" marL="0" marR="0" rtl="0" algn="just">
              <a:lnSpc>
                <a:spcPct val="110000"/>
              </a:lnSpc>
              <a:spcBef>
                <a:spcPts val="0"/>
              </a:spcBef>
              <a:spcAft>
                <a:spcPts val="0"/>
              </a:spcAft>
              <a:buClr>
                <a:srgbClr val="CC0000"/>
              </a:buClr>
              <a:buSzPts val="1800"/>
              <a:buFont typeface="Noto Sans Symbols"/>
              <a:buChar char="⮚"/>
            </a:pPr>
            <a:r>
              <a:rPr b="0" i="0" lang="en-US" sz="2000" u="none" cap="none" strike="noStrike">
                <a:solidFill>
                  <a:srgbClr val="000066"/>
                </a:solidFill>
                <a:latin typeface="Times New Roman"/>
                <a:ea typeface="Times New Roman"/>
                <a:cs typeface="Times New Roman"/>
                <a:sym typeface="Times New Roman"/>
              </a:rPr>
              <a:t>On the sending side, the transport layer converts the application-layer messages it receives from a sending application process into transport-layer packets, known as transport-layer </a:t>
            </a:r>
            <a:r>
              <a:rPr b="1" i="0" lang="en-US" sz="2800" u="none" cap="none" strike="noStrike">
                <a:solidFill>
                  <a:srgbClr val="C00000"/>
                </a:solidFill>
                <a:latin typeface="Times New Roman"/>
                <a:ea typeface="Times New Roman"/>
                <a:cs typeface="Times New Roman"/>
                <a:sym typeface="Times New Roman"/>
              </a:rPr>
              <a:t>segments</a:t>
            </a:r>
            <a:r>
              <a:rPr b="0" i="0" lang="en-US" sz="2000" u="none" cap="none" strike="noStrike">
                <a:solidFill>
                  <a:srgbClr val="000066"/>
                </a:solidFill>
                <a:latin typeface="Times New Roman"/>
                <a:ea typeface="Times New Roman"/>
                <a:cs typeface="Times New Roman"/>
                <a:sym typeface="Times New Roman"/>
              </a:rPr>
              <a:t> in Internet terminology.</a:t>
            </a:r>
            <a:endParaRPr b="0" i="0" sz="2000" u="none" cap="none" strike="noStrike">
              <a:solidFill>
                <a:srgbClr val="000066"/>
              </a:solidFill>
              <a:latin typeface="Times New Roman"/>
              <a:ea typeface="Times New Roman"/>
              <a:cs typeface="Times New Roman"/>
              <a:sym typeface="Times New Roman"/>
            </a:endParaRPr>
          </a:p>
        </p:txBody>
      </p:sp>
      <p:cxnSp>
        <p:nvCxnSpPr>
          <p:cNvPr id="288" name="Google Shape;288;p1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89" name="Google Shape;289;p1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90" name="Google Shape;290;p1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91" name="Google Shape;291;p1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92" name="Google Shape;292;p15"/>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298" name="Google Shape;298;p1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299" name="Google Shape;299;p1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300" name="Google Shape;300;p16"/>
          <p:cNvSpPr txBox="1"/>
          <p:nvPr>
            <p:ph idx="4294967295" type="title"/>
          </p:nvPr>
        </p:nvSpPr>
        <p:spPr>
          <a:xfrm>
            <a:off x="0" y="36513"/>
            <a:ext cx="8229600" cy="6667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3200">
                <a:latin typeface="Times New Roman"/>
                <a:ea typeface="Times New Roman"/>
                <a:cs typeface="Times New Roman"/>
                <a:sym typeface="Times New Roman"/>
              </a:rPr>
              <a:t>Transport Primitives</a:t>
            </a:r>
            <a:endParaRPr sz="3200">
              <a:latin typeface="Times New Roman"/>
              <a:ea typeface="Times New Roman"/>
              <a:cs typeface="Times New Roman"/>
              <a:sym typeface="Times New Roman"/>
            </a:endParaRPr>
          </a:p>
        </p:txBody>
      </p:sp>
      <p:sp>
        <p:nvSpPr>
          <p:cNvPr id="301" name="Google Shape;301;p16"/>
          <p:cNvSpPr txBox="1"/>
          <p:nvPr/>
        </p:nvSpPr>
        <p:spPr>
          <a:xfrm>
            <a:off x="612578" y="835576"/>
            <a:ext cx="8572499" cy="1085849"/>
          </a:xfrm>
          <a:prstGeom prst="rect">
            <a:avLst/>
          </a:prstGeom>
          <a:noFill/>
          <a:ln>
            <a:noFill/>
          </a:ln>
        </p:spPr>
        <p:txBody>
          <a:bodyPr anchorCtr="0" anchor="t" bIns="34275" lIns="68575" spcFirstLastPara="1" rIns="68575" wrap="square" tIns="34275">
            <a:noAutofit/>
          </a:bodyPr>
          <a:lstStyle/>
          <a:p>
            <a:pPr indent="-342900" lvl="0" marL="412750" marR="0" rtl="0" algn="l">
              <a:lnSpc>
                <a:spcPct val="80000"/>
              </a:lnSpc>
              <a:spcBef>
                <a:spcPts val="0"/>
              </a:spcBef>
              <a:spcAft>
                <a:spcPts val="0"/>
              </a:spcAft>
              <a:buClr>
                <a:srgbClr val="CC0000"/>
              </a:buClr>
              <a:buSzPts val="1700"/>
              <a:buFont typeface="Noto Sans Symbols"/>
              <a:buChar char="⮚"/>
            </a:pPr>
            <a:r>
              <a:rPr b="1" i="0" lang="en-US" sz="2400" u="none" cap="none" strike="noStrike">
                <a:solidFill>
                  <a:srgbClr val="000066"/>
                </a:solidFill>
                <a:latin typeface="Times New Roman"/>
                <a:ea typeface="Times New Roman"/>
                <a:cs typeface="Times New Roman"/>
                <a:sym typeface="Times New Roman"/>
              </a:rPr>
              <a:t>a </a:t>
            </a:r>
            <a:r>
              <a:rPr b="1" i="0" lang="en-US" sz="2400" u="none" cap="none" strike="noStrike">
                <a:solidFill>
                  <a:srgbClr val="C00000"/>
                </a:solidFill>
                <a:latin typeface="Times New Roman"/>
                <a:ea typeface="Times New Roman"/>
                <a:cs typeface="Times New Roman"/>
                <a:sym typeface="Times New Roman"/>
              </a:rPr>
              <a:t>segments</a:t>
            </a:r>
            <a:r>
              <a:rPr b="1" i="0" lang="en-US" sz="2400" u="none" cap="none" strike="noStrike">
                <a:solidFill>
                  <a:srgbClr val="000066"/>
                </a:solidFill>
                <a:latin typeface="Times New Roman"/>
                <a:ea typeface="Times New Roman"/>
                <a:cs typeface="Times New Roman"/>
                <a:sym typeface="Times New Roman"/>
              </a:rPr>
              <a:t>.</a:t>
            </a:r>
            <a:endParaRPr b="0" i="0" sz="1600" u="none" cap="none" strike="noStrike">
              <a:solidFill>
                <a:srgbClr val="000000"/>
              </a:solidFill>
              <a:latin typeface="Times New Roman"/>
              <a:ea typeface="Times New Roman"/>
              <a:cs typeface="Times New Roman"/>
              <a:sym typeface="Times New Roman"/>
            </a:endParaRPr>
          </a:p>
          <a:p>
            <a:pPr indent="-342900" lvl="0" marL="412750" marR="0" rtl="0" algn="l">
              <a:lnSpc>
                <a:spcPct val="80000"/>
              </a:lnSpc>
              <a:spcBef>
                <a:spcPts val="900"/>
              </a:spcBef>
              <a:spcAft>
                <a:spcPts val="0"/>
              </a:spcAft>
              <a:buClr>
                <a:srgbClr val="CC0000"/>
              </a:buClr>
              <a:buSzPts val="1700"/>
              <a:buFont typeface="Noto Sans Symbols"/>
              <a:buChar char="⮚"/>
            </a:pPr>
            <a:r>
              <a:rPr b="1" i="0" lang="en-US" sz="2400" u="none" cap="none" strike="noStrike">
                <a:solidFill>
                  <a:srgbClr val="000066"/>
                </a:solidFill>
                <a:latin typeface="Times New Roman"/>
                <a:ea typeface="Times New Roman"/>
                <a:cs typeface="Times New Roman"/>
                <a:sym typeface="Times New Roman"/>
              </a:rPr>
              <a:t>a </a:t>
            </a:r>
            <a:r>
              <a:rPr b="1" i="0" lang="en-US" sz="2400" u="none" cap="none" strike="noStrike">
                <a:solidFill>
                  <a:srgbClr val="C00000"/>
                </a:solidFill>
                <a:latin typeface="Times New Roman"/>
                <a:ea typeface="Times New Roman"/>
                <a:cs typeface="Times New Roman"/>
                <a:sym typeface="Times New Roman"/>
              </a:rPr>
              <a:t>transport-layer header</a:t>
            </a:r>
            <a:r>
              <a:rPr b="1" i="0" lang="en-US" sz="2400" u="none" cap="none" strike="noStrike">
                <a:solidFill>
                  <a:srgbClr val="000066"/>
                </a:solidFill>
                <a:latin typeface="Times New Roman"/>
                <a:ea typeface="Times New Roman"/>
                <a:cs typeface="Times New Roman"/>
                <a:sym typeface="Times New Roman"/>
              </a:rPr>
              <a:t>.</a:t>
            </a:r>
            <a:endParaRPr b="0" i="0" sz="1600" u="none" cap="none" strike="noStrike">
              <a:solidFill>
                <a:srgbClr val="000000"/>
              </a:solidFill>
              <a:latin typeface="Times New Roman"/>
              <a:ea typeface="Times New Roman"/>
              <a:cs typeface="Times New Roman"/>
              <a:sym typeface="Times New Roman"/>
            </a:endParaRPr>
          </a:p>
          <a:p>
            <a:pPr indent="-342900" lvl="0" marL="412750" marR="0" rtl="0" algn="l">
              <a:lnSpc>
                <a:spcPct val="80000"/>
              </a:lnSpc>
              <a:spcBef>
                <a:spcPts val="900"/>
              </a:spcBef>
              <a:spcAft>
                <a:spcPts val="0"/>
              </a:spcAft>
              <a:buClr>
                <a:srgbClr val="CC0000"/>
              </a:buClr>
              <a:buSzPts val="1700"/>
              <a:buFont typeface="Noto Sans Symbols"/>
              <a:buChar char="⮚"/>
            </a:pPr>
            <a:r>
              <a:rPr b="1" i="0" lang="en-US" sz="2400" u="none" cap="none" strike="noStrike">
                <a:solidFill>
                  <a:srgbClr val="000066"/>
                </a:solidFill>
                <a:latin typeface="Times New Roman"/>
                <a:ea typeface="Times New Roman"/>
                <a:cs typeface="Times New Roman"/>
                <a:sym typeface="Times New Roman"/>
              </a:rPr>
              <a:t>a </a:t>
            </a:r>
            <a:r>
              <a:rPr b="1" i="0" lang="en-US" sz="2400" u="none" cap="none" strike="noStrike">
                <a:solidFill>
                  <a:srgbClr val="C00000"/>
                </a:solidFill>
                <a:latin typeface="Times New Roman"/>
                <a:ea typeface="Times New Roman"/>
                <a:cs typeface="Times New Roman"/>
                <a:sym typeface="Times New Roman"/>
              </a:rPr>
              <a:t>network-layer packet (a datagram)</a:t>
            </a:r>
            <a:r>
              <a:rPr b="1" i="0" lang="en-US" sz="2400" u="none" cap="none" strike="noStrike">
                <a:solidFill>
                  <a:srgbClr val="000066"/>
                </a:solidFill>
                <a:latin typeface="Times New Roman"/>
                <a:ea typeface="Times New Roman"/>
                <a:cs typeface="Times New Roman"/>
                <a:sym typeface="Times New Roman"/>
              </a:rPr>
              <a:t>.</a:t>
            </a:r>
            <a:endParaRPr b="0" i="0" sz="1600" u="none" cap="none" strike="noStrike">
              <a:solidFill>
                <a:srgbClr val="000000"/>
              </a:solidFill>
              <a:latin typeface="Times New Roman"/>
              <a:ea typeface="Times New Roman"/>
              <a:cs typeface="Times New Roman"/>
              <a:sym typeface="Times New Roman"/>
            </a:endParaRPr>
          </a:p>
        </p:txBody>
      </p:sp>
      <p:sp>
        <p:nvSpPr>
          <p:cNvPr id="302" name="Google Shape;302;p16"/>
          <p:cNvSpPr txBox="1"/>
          <p:nvPr/>
        </p:nvSpPr>
        <p:spPr>
          <a:xfrm>
            <a:off x="2457451" y="4343400"/>
            <a:ext cx="4229097" cy="31492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imes New Roman"/>
              <a:buNone/>
            </a:pPr>
            <a:r>
              <a:rPr b="1" i="0" lang="en-US" sz="1500" u="none" cap="none" strike="noStrike">
                <a:solidFill>
                  <a:schemeClr val="dk1"/>
                </a:solidFill>
                <a:latin typeface="Times New Roman"/>
                <a:ea typeface="Times New Roman"/>
                <a:cs typeface="Times New Roman"/>
                <a:sym typeface="Times New Roman"/>
              </a:rPr>
              <a:t>Figure:</a:t>
            </a:r>
            <a:r>
              <a:rPr b="0" i="0" lang="en-US" sz="1500" u="none" cap="none" strike="noStrike">
                <a:solidFill>
                  <a:schemeClr val="dk1"/>
                </a:solidFill>
                <a:latin typeface="Times New Roman"/>
                <a:ea typeface="Times New Roman"/>
                <a:cs typeface="Times New Roman"/>
                <a:sym typeface="Times New Roman"/>
              </a:rPr>
              <a:t> Nesting of segments, packets, and frames.</a:t>
            </a:r>
            <a:endParaRPr b="0" i="0" sz="1500" u="none" cap="none" strike="noStrike">
              <a:solidFill>
                <a:schemeClr val="dk1"/>
              </a:solidFill>
              <a:latin typeface="Times New Roman"/>
              <a:ea typeface="Times New Roman"/>
              <a:cs typeface="Times New Roman"/>
              <a:sym typeface="Times New Roman"/>
            </a:endParaRPr>
          </a:p>
        </p:txBody>
      </p:sp>
      <p:pic>
        <p:nvPicPr>
          <p:cNvPr id="303" name="Google Shape;303;p16"/>
          <p:cNvPicPr preferRelativeResize="0"/>
          <p:nvPr/>
        </p:nvPicPr>
        <p:blipFill rotWithShape="1">
          <a:blip r:embed="rId3">
            <a:alphaModFix/>
          </a:blip>
          <a:srcRect b="0" l="0" r="0" t="0"/>
          <a:stretch/>
        </p:blipFill>
        <p:spPr>
          <a:xfrm>
            <a:off x="817959" y="2296714"/>
            <a:ext cx="7508081" cy="1943100"/>
          </a:xfrm>
          <a:prstGeom prst="rect">
            <a:avLst/>
          </a:prstGeom>
          <a:noFill/>
          <a:ln>
            <a:noFill/>
          </a:ln>
        </p:spPr>
      </p:pic>
      <p:cxnSp>
        <p:nvCxnSpPr>
          <p:cNvPr id="304" name="Google Shape;304;p1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05" name="Google Shape;305;p1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06" name="Google Shape;306;p1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07" name="Google Shape;307;p1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08" name="Google Shape;308;p1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314" name="Google Shape;314;p1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315" name="Google Shape;315;p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316" name="Google Shape;316;p17"/>
          <p:cNvSpPr txBox="1"/>
          <p:nvPr>
            <p:ph idx="4294967295" type="title"/>
          </p:nvPr>
        </p:nvSpPr>
        <p:spPr>
          <a:xfrm>
            <a:off x="0" y="160338"/>
            <a:ext cx="8229600" cy="477837"/>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Transport Primitives</a:t>
            </a:r>
            <a:endParaRPr>
              <a:latin typeface="Times New Roman"/>
              <a:ea typeface="Times New Roman"/>
              <a:cs typeface="Times New Roman"/>
              <a:sym typeface="Times New Roman"/>
            </a:endParaRPr>
          </a:p>
        </p:txBody>
      </p:sp>
      <p:sp>
        <p:nvSpPr>
          <p:cNvPr id="317" name="Google Shape;317;p17"/>
          <p:cNvSpPr txBox="1"/>
          <p:nvPr/>
        </p:nvSpPr>
        <p:spPr>
          <a:xfrm>
            <a:off x="623294" y="724047"/>
            <a:ext cx="8229761" cy="3905103"/>
          </a:xfrm>
          <a:prstGeom prst="rect">
            <a:avLst/>
          </a:prstGeom>
          <a:noFill/>
          <a:ln>
            <a:noFill/>
          </a:ln>
        </p:spPr>
        <p:txBody>
          <a:bodyPr anchorCtr="0" anchor="t" bIns="34275" lIns="68575" spcFirstLastPara="1" rIns="68575" wrap="square" tIns="34275">
            <a:noAutofit/>
          </a:bodyPr>
          <a:lstStyle/>
          <a:p>
            <a:pPr indent="-285750" lvl="0" marL="361950" marR="0" rtl="0" algn="just">
              <a:lnSpc>
                <a:spcPct val="80000"/>
              </a:lnSpc>
              <a:spcBef>
                <a:spcPts val="0"/>
              </a:spcBef>
              <a:spcAft>
                <a:spcPts val="0"/>
              </a:spcAft>
              <a:buClr>
                <a:srgbClr val="CC0000"/>
              </a:buClr>
              <a:buSzPts val="1800"/>
              <a:buFont typeface="Noto Sans Symbols"/>
              <a:buChar char="⮚"/>
            </a:pPr>
            <a:r>
              <a:rPr b="0" i="0" lang="en-US" sz="2200" u="none" cap="none" strike="noStrike">
                <a:solidFill>
                  <a:srgbClr val="000066"/>
                </a:solidFill>
                <a:latin typeface="Times New Roman"/>
                <a:ea typeface="Times New Roman"/>
                <a:cs typeface="Times New Roman"/>
                <a:sym typeface="Times New Roman"/>
              </a:rPr>
              <a:t>To allow users to access the transport service, the transport layer must provide, </a:t>
            </a:r>
            <a:r>
              <a:rPr b="0" i="0" lang="en-US" sz="2200" u="none" cap="none" strike="noStrike">
                <a:solidFill>
                  <a:srgbClr val="C00000"/>
                </a:solidFill>
                <a:latin typeface="Times New Roman"/>
                <a:ea typeface="Times New Roman"/>
                <a:cs typeface="Times New Roman"/>
                <a:sym typeface="Times New Roman"/>
              </a:rPr>
              <a:t>a transport service interface</a:t>
            </a:r>
            <a:r>
              <a:rPr b="0" i="0" lang="en-US" sz="2200" u="none" cap="none" strike="noStrike">
                <a:solidFill>
                  <a:srgbClr val="000066"/>
                </a:solidFill>
                <a:latin typeface="Times New Roman"/>
                <a:ea typeface="Times New Roman"/>
                <a:cs typeface="Times New Roman"/>
                <a:sym typeface="Times New Roman"/>
              </a:rPr>
              <a:t>.</a:t>
            </a:r>
            <a:endParaRPr b="0" i="0" sz="2200" u="none" cap="none" strike="noStrike">
              <a:solidFill>
                <a:srgbClr val="000000"/>
              </a:solidFill>
              <a:latin typeface="Times New Roman"/>
              <a:ea typeface="Times New Roman"/>
              <a:cs typeface="Times New Roman"/>
              <a:sym typeface="Times New Roman"/>
            </a:endParaRPr>
          </a:p>
          <a:p>
            <a:pPr indent="-285750" lvl="0" marL="361950" marR="0" rtl="0" algn="just">
              <a:lnSpc>
                <a:spcPct val="80000"/>
              </a:lnSpc>
              <a:spcBef>
                <a:spcPts val="900"/>
              </a:spcBef>
              <a:spcAft>
                <a:spcPts val="0"/>
              </a:spcAft>
              <a:buClr>
                <a:srgbClr val="CC0000"/>
              </a:buClr>
              <a:buSzPts val="1800"/>
              <a:buFont typeface="Noto Sans Symbols"/>
              <a:buChar char="⮚"/>
            </a:pPr>
            <a:r>
              <a:rPr b="0" i="0" lang="en-US" sz="2200" u="none" cap="none" strike="noStrike">
                <a:solidFill>
                  <a:srgbClr val="000066"/>
                </a:solidFill>
                <a:latin typeface="Times New Roman"/>
                <a:ea typeface="Times New Roman"/>
                <a:cs typeface="Times New Roman"/>
                <a:sym typeface="Times New Roman"/>
              </a:rPr>
              <a:t>The transport service is similar to the network service, but there are also some important differences. The </a:t>
            </a:r>
            <a:r>
              <a:rPr b="0" i="0" lang="en-US" sz="2200" u="none" cap="none" strike="noStrike">
                <a:solidFill>
                  <a:srgbClr val="C00000"/>
                </a:solidFill>
                <a:latin typeface="Times New Roman"/>
                <a:ea typeface="Times New Roman"/>
                <a:cs typeface="Times New Roman"/>
                <a:sym typeface="Times New Roman"/>
              </a:rPr>
              <a:t>main difference</a:t>
            </a:r>
            <a:r>
              <a:rPr b="0" i="0" lang="en-US" sz="2200" u="none" cap="none" strike="noStrike">
                <a:solidFill>
                  <a:srgbClr val="000066"/>
                </a:solidFill>
                <a:latin typeface="Times New Roman"/>
                <a:ea typeface="Times New Roman"/>
                <a:cs typeface="Times New Roman"/>
                <a:sym typeface="Times New Roman"/>
              </a:rPr>
              <a:t> is that the network service is intended to model the service offered by </a:t>
            </a:r>
            <a:r>
              <a:rPr b="1" i="0" lang="en-US" sz="2200" u="none" cap="none" strike="noStrike">
                <a:solidFill>
                  <a:schemeClr val="dk1"/>
                </a:solidFill>
                <a:latin typeface="Times New Roman"/>
                <a:ea typeface="Times New Roman"/>
                <a:cs typeface="Times New Roman"/>
                <a:sym typeface="Times New Roman"/>
              </a:rPr>
              <a:t>real networks, </a:t>
            </a:r>
            <a:r>
              <a:rPr b="0" i="0" lang="en-US" sz="2200" u="none" cap="none" strike="noStrike">
                <a:solidFill>
                  <a:srgbClr val="000066"/>
                </a:solidFill>
                <a:latin typeface="Times New Roman"/>
                <a:ea typeface="Times New Roman"/>
                <a:cs typeface="Times New Roman"/>
                <a:sym typeface="Times New Roman"/>
              </a:rPr>
              <a:t>warts and all. </a:t>
            </a:r>
            <a:r>
              <a:rPr b="1" i="0" lang="en-US" sz="2200" u="none" cap="none" strike="noStrike">
                <a:solidFill>
                  <a:srgbClr val="000066"/>
                </a:solidFill>
                <a:latin typeface="Times New Roman"/>
                <a:ea typeface="Times New Roman"/>
                <a:cs typeface="Times New Roman"/>
                <a:sym typeface="Times New Roman"/>
              </a:rPr>
              <a:t>Real networks can lose packets,</a:t>
            </a:r>
            <a:r>
              <a:rPr b="0" i="0" lang="en-US" sz="2200" u="none" cap="none" strike="noStrike">
                <a:solidFill>
                  <a:srgbClr val="000066"/>
                </a:solidFill>
                <a:latin typeface="Times New Roman"/>
                <a:ea typeface="Times New Roman"/>
                <a:cs typeface="Times New Roman"/>
                <a:sym typeface="Times New Roman"/>
              </a:rPr>
              <a:t> </a:t>
            </a:r>
            <a:r>
              <a:rPr b="1" i="0" lang="en-US" sz="2200" u="none" cap="none" strike="noStrike">
                <a:solidFill>
                  <a:srgbClr val="C00000"/>
                </a:solidFill>
                <a:latin typeface="Times New Roman"/>
                <a:ea typeface="Times New Roman"/>
                <a:cs typeface="Times New Roman"/>
                <a:sym typeface="Times New Roman"/>
              </a:rPr>
              <a:t>so the network service is generally unreliable. </a:t>
            </a:r>
            <a:r>
              <a:rPr b="1" i="0" lang="en-US" sz="2200" u="none" cap="none" strike="noStrike">
                <a:solidFill>
                  <a:srgbClr val="00B050"/>
                </a:solidFill>
                <a:latin typeface="Times New Roman"/>
                <a:ea typeface="Times New Roman"/>
                <a:cs typeface="Times New Roman"/>
                <a:sym typeface="Times New Roman"/>
              </a:rPr>
              <a:t>The connection-oriented transport service, in contrast, is </a:t>
            </a:r>
            <a:r>
              <a:rPr b="1" i="0" lang="en-US" sz="2400" u="none" cap="none" strike="noStrike">
                <a:solidFill>
                  <a:srgbClr val="002060"/>
                </a:solidFill>
                <a:latin typeface="Times New Roman"/>
                <a:ea typeface="Times New Roman"/>
                <a:cs typeface="Times New Roman"/>
                <a:sym typeface="Times New Roman"/>
              </a:rPr>
              <a:t>reliable.</a:t>
            </a:r>
            <a:endParaRPr b="1" i="0" sz="2200" u="none" cap="none" strike="noStrike">
              <a:solidFill>
                <a:srgbClr val="002060"/>
              </a:solidFill>
              <a:latin typeface="Times New Roman"/>
              <a:ea typeface="Times New Roman"/>
              <a:cs typeface="Times New Roman"/>
              <a:sym typeface="Times New Roman"/>
            </a:endParaRPr>
          </a:p>
          <a:p>
            <a:pPr indent="-285750" lvl="0" marL="361950" marR="0" rtl="0" algn="just">
              <a:lnSpc>
                <a:spcPct val="80000"/>
              </a:lnSpc>
              <a:spcBef>
                <a:spcPts val="900"/>
              </a:spcBef>
              <a:spcAft>
                <a:spcPts val="0"/>
              </a:spcAft>
              <a:buClr>
                <a:srgbClr val="CC0000"/>
              </a:buClr>
              <a:buSzPts val="1800"/>
              <a:buFont typeface="Noto Sans Symbols"/>
              <a:buChar char="⮚"/>
            </a:pPr>
            <a:r>
              <a:rPr b="0" i="0" lang="en-US" sz="2200" u="none" cap="none" strike="noStrike">
                <a:solidFill>
                  <a:srgbClr val="000066"/>
                </a:solidFill>
                <a:latin typeface="Times New Roman"/>
                <a:ea typeface="Times New Roman"/>
                <a:cs typeface="Times New Roman"/>
                <a:sym typeface="Times New Roman"/>
              </a:rPr>
              <a:t>Of course, real networks are </a:t>
            </a:r>
            <a:r>
              <a:rPr b="1" i="0" lang="en-US" sz="2200" u="none" cap="none" strike="noStrike">
                <a:solidFill>
                  <a:srgbClr val="000066"/>
                </a:solidFill>
                <a:latin typeface="Times New Roman"/>
                <a:ea typeface="Times New Roman"/>
                <a:cs typeface="Times New Roman"/>
                <a:sym typeface="Times New Roman"/>
              </a:rPr>
              <a:t>not error-free</a:t>
            </a:r>
            <a:r>
              <a:rPr b="0" i="0" lang="en-US" sz="2200" u="none" cap="none" strike="noStrike">
                <a:solidFill>
                  <a:srgbClr val="000066"/>
                </a:solidFill>
                <a:latin typeface="Times New Roman"/>
                <a:ea typeface="Times New Roman"/>
                <a:cs typeface="Times New Roman"/>
                <a:sym typeface="Times New Roman"/>
              </a:rPr>
              <a:t>, but that is precisely the </a:t>
            </a:r>
            <a:r>
              <a:rPr b="0" i="0" lang="en-US" sz="2200" u="none" cap="none" strike="noStrike">
                <a:solidFill>
                  <a:srgbClr val="C00000"/>
                </a:solidFill>
                <a:latin typeface="Times New Roman"/>
                <a:ea typeface="Times New Roman"/>
                <a:cs typeface="Times New Roman"/>
                <a:sym typeface="Times New Roman"/>
              </a:rPr>
              <a:t>purpose of the transport </a:t>
            </a:r>
            <a:r>
              <a:rPr b="1" i="0" lang="en-US" sz="2200" u="none" cap="none" strike="noStrike">
                <a:solidFill>
                  <a:srgbClr val="C00000"/>
                </a:solidFill>
                <a:latin typeface="Times New Roman"/>
                <a:ea typeface="Times New Roman"/>
                <a:cs typeface="Times New Roman"/>
                <a:sym typeface="Times New Roman"/>
              </a:rPr>
              <a:t>layer—to provide a reliable service on top of an unreliable network</a:t>
            </a:r>
            <a:r>
              <a:rPr b="1" i="0" lang="en-US" sz="2200" u="none" cap="none" strike="noStrike">
                <a:solidFill>
                  <a:srgbClr val="000066"/>
                </a:solidFill>
                <a:latin typeface="Times New Roman"/>
                <a:ea typeface="Times New Roman"/>
                <a:cs typeface="Times New Roman"/>
                <a:sym typeface="Times New Roman"/>
              </a:rPr>
              <a:t>.</a:t>
            </a:r>
            <a:endParaRPr b="1" i="0" sz="2200" u="none" cap="none" strike="noStrike">
              <a:solidFill>
                <a:srgbClr val="000000"/>
              </a:solidFill>
              <a:latin typeface="Times New Roman"/>
              <a:ea typeface="Times New Roman"/>
              <a:cs typeface="Times New Roman"/>
              <a:sym typeface="Times New Roman"/>
            </a:endParaRPr>
          </a:p>
          <a:p>
            <a:pPr indent="-285750" lvl="0" marL="361950" marR="0" rtl="0" algn="just">
              <a:lnSpc>
                <a:spcPct val="80000"/>
              </a:lnSpc>
              <a:spcBef>
                <a:spcPts val="900"/>
              </a:spcBef>
              <a:spcAft>
                <a:spcPts val="0"/>
              </a:spcAft>
              <a:buClr>
                <a:srgbClr val="CC0000"/>
              </a:buClr>
              <a:buSzPts val="1800"/>
              <a:buFont typeface="Noto Sans Symbols"/>
              <a:buChar char="⮚"/>
            </a:pPr>
            <a:r>
              <a:rPr b="0" i="0" lang="en-US" sz="2200" u="none" cap="none" strike="noStrike">
                <a:solidFill>
                  <a:srgbClr val="000066"/>
                </a:solidFill>
                <a:latin typeface="Times New Roman"/>
                <a:ea typeface="Times New Roman"/>
                <a:cs typeface="Times New Roman"/>
                <a:sym typeface="Times New Roman"/>
              </a:rPr>
              <a:t>As an aside, the transport layer </a:t>
            </a:r>
            <a:r>
              <a:rPr b="0" i="0" lang="en-US" sz="2200" u="none" cap="none" strike="noStrike">
                <a:solidFill>
                  <a:schemeClr val="dk1"/>
                </a:solidFill>
                <a:latin typeface="Times New Roman"/>
                <a:ea typeface="Times New Roman"/>
                <a:cs typeface="Times New Roman"/>
                <a:sym typeface="Times New Roman"/>
              </a:rPr>
              <a:t>can also provide </a:t>
            </a:r>
            <a:r>
              <a:rPr b="1" i="0" lang="en-US" sz="2200" u="none" cap="none" strike="noStrike">
                <a:solidFill>
                  <a:srgbClr val="C00000"/>
                </a:solidFill>
                <a:latin typeface="Times New Roman"/>
                <a:ea typeface="Times New Roman"/>
                <a:cs typeface="Times New Roman"/>
                <a:sym typeface="Times New Roman"/>
              </a:rPr>
              <a:t>unreliable (datagram) service. </a:t>
            </a:r>
            <a:endParaRPr b="1" i="0" sz="2200" u="none" cap="none" strike="noStrike">
              <a:solidFill>
                <a:srgbClr val="C00000"/>
              </a:solidFill>
              <a:latin typeface="Times New Roman"/>
              <a:ea typeface="Times New Roman"/>
              <a:cs typeface="Times New Roman"/>
              <a:sym typeface="Times New Roman"/>
            </a:endParaRPr>
          </a:p>
        </p:txBody>
      </p:sp>
      <p:cxnSp>
        <p:nvCxnSpPr>
          <p:cNvPr id="318" name="Google Shape;318;p1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19" name="Google Shape;319;p1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20" name="Google Shape;320;p1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21" name="Google Shape;321;p1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22" name="Google Shape;322;p1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328" name="Google Shape;328;p1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329" name="Google Shape;329;p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330" name="Google Shape;330;p18"/>
          <p:cNvSpPr txBox="1"/>
          <p:nvPr>
            <p:ph idx="4294967295" type="title"/>
          </p:nvPr>
        </p:nvSpPr>
        <p:spPr>
          <a:xfrm>
            <a:off x="914400" y="122238"/>
            <a:ext cx="8229600" cy="477837"/>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104166"/>
              <a:buFont typeface="Times New Roman"/>
              <a:buNone/>
            </a:pPr>
            <a:r>
              <a:rPr lang="en-US" sz="3200">
                <a:latin typeface="Times New Roman"/>
                <a:ea typeface="Times New Roman"/>
                <a:cs typeface="Times New Roman"/>
                <a:sym typeface="Times New Roman"/>
              </a:rPr>
              <a:t>Transport Primitives</a:t>
            </a:r>
            <a:endParaRPr sz="3200">
              <a:latin typeface="Times New Roman"/>
              <a:ea typeface="Times New Roman"/>
              <a:cs typeface="Times New Roman"/>
              <a:sym typeface="Times New Roman"/>
            </a:endParaRPr>
          </a:p>
        </p:txBody>
      </p:sp>
      <p:sp>
        <p:nvSpPr>
          <p:cNvPr id="331" name="Google Shape;331;p18"/>
          <p:cNvSpPr txBox="1"/>
          <p:nvPr/>
        </p:nvSpPr>
        <p:spPr>
          <a:xfrm>
            <a:off x="5133434" y="4339368"/>
            <a:ext cx="4013545" cy="31492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Times New Roman"/>
              <a:buNone/>
            </a:pPr>
            <a:r>
              <a:rPr b="1" i="0" lang="en-US" sz="1100" u="none" cap="none" strike="noStrike">
                <a:solidFill>
                  <a:schemeClr val="dk1"/>
                </a:solidFill>
                <a:latin typeface="Times New Roman"/>
                <a:ea typeface="Times New Roman"/>
                <a:cs typeface="Times New Roman"/>
                <a:sym typeface="Times New Roman"/>
              </a:rPr>
              <a:t>Figure:</a:t>
            </a:r>
            <a:r>
              <a:rPr b="0" i="0" lang="en-US" sz="1100" u="none" cap="none" strike="noStrike">
                <a:solidFill>
                  <a:schemeClr val="dk1"/>
                </a:solidFill>
                <a:latin typeface="Times New Roman"/>
                <a:ea typeface="Times New Roman"/>
                <a:cs typeface="Times New Roman"/>
                <a:sym typeface="Times New Roman"/>
              </a:rPr>
              <a:t> Position of transport-layer protocols in the TCP/IP protocol suite</a:t>
            </a:r>
            <a:endParaRPr b="0" i="0" sz="1100" u="none" cap="none" strike="noStrike">
              <a:solidFill>
                <a:srgbClr val="000000"/>
              </a:solidFill>
              <a:latin typeface="Arial"/>
              <a:ea typeface="Arial"/>
              <a:cs typeface="Arial"/>
              <a:sym typeface="Arial"/>
            </a:endParaRPr>
          </a:p>
        </p:txBody>
      </p:sp>
      <p:pic>
        <p:nvPicPr>
          <p:cNvPr id="332" name="Google Shape;332;p18"/>
          <p:cNvPicPr preferRelativeResize="0"/>
          <p:nvPr/>
        </p:nvPicPr>
        <p:blipFill rotWithShape="1">
          <a:blip r:embed="rId3">
            <a:alphaModFix/>
          </a:blip>
          <a:srcRect b="0" l="0" r="0" t="0"/>
          <a:stretch/>
        </p:blipFill>
        <p:spPr>
          <a:xfrm>
            <a:off x="5133434" y="662041"/>
            <a:ext cx="3954607" cy="3667668"/>
          </a:xfrm>
          <a:prstGeom prst="rect">
            <a:avLst/>
          </a:prstGeom>
          <a:noFill/>
          <a:ln>
            <a:noFill/>
          </a:ln>
        </p:spPr>
      </p:pic>
      <p:sp>
        <p:nvSpPr>
          <p:cNvPr id="333" name="Google Shape;333;p18"/>
          <p:cNvSpPr txBox="1"/>
          <p:nvPr/>
        </p:nvSpPr>
        <p:spPr>
          <a:xfrm>
            <a:off x="591145" y="808673"/>
            <a:ext cx="4531573" cy="3845616"/>
          </a:xfrm>
          <a:prstGeom prst="rect">
            <a:avLst/>
          </a:prstGeom>
          <a:solidFill>
            <a:srgbClr val="E4E8ED"/>
          </a:solidFill>
          <a:ln>
            <a:noFill/>
          </a:ln>
        </p:spPr>
        <p:txBody>
          <a:bodyPr anchorCtr="0" anchor="t" bIns="34275" lIns="68575" spcFirstLastPara="1" rIns="68575" wrap="square" tIns="34275">
            <a:noAutofit/>
          </a:bodyPr>
          <a:lstStyle/>
          <a:p>
            <a:pPr indent="0" lvl="0" marL="69850" marR="0" rtl="0" algn="just">
              <a:lnSpc>
                <a:spcPct val="8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Transport Protocols –</a:t>
            </a:r>
            <a:endParaRPr b="1" i="0" sz="1600" u="none" cap="none" strike="noStrike">
              <a:solidFill>
                <a:srgbClr val="C00000"/>
              </a:solidFill>
              <a:latin typeface="Times New Roman"/>
              <a:ea typeface="Times New Roman"/>
              <a:cs typeface="Times New Roman"/>
              <a:sym typeface="Times New Roman"/>
            </a:endParaRPr>
          </a:p>
          <a:p>
            <a:pPr indent="-91440" lvl="1" marL="91440" marR="0" rtl="0" algn="just">
              <a:lnSpc>
                <a:spcPct val="80000"/>
              </a:lnSpc>
              <a:spcBef>
                <a:spcPts val="700"/>
              </a:spcBef>
              <a:spcAft>
                <a:spcPts val="0"/>
              </a:spcAft>
              <a:buClr>
                <a:srgbClr val="CC0000"/>
              </a:buClr>
              <a:buSzPts val="1400"/>
              <a:buFont typeface="Times New Roman"/>
              <a:buChar char="⮚"/>
            </a:pPr>
            <a:r>
              <a:rPr b="0" i="0" lang="en-US" sz="1600" u="none" cap="none" strike="noStrike">
                <a:solidFill>
                  <a:srgbClr val="000066"/>
                </a:solidFill>
                <a:latin typeface="Times New Roman"/>
                <a:ea typeface="Times New Roman"/>
                <a:cs typeface="Times New Roman"/>
                <a:sym typeface="Times New Roman"/>
              </a:rPr>
              <a:t>Internet Protocol (IP) provides a </a:t>
            </a:r>
            <a:r>
              <a:rPr b="1" i="0" lang="en-US" sz="1600" u="none" cap="none" strike="noStrike">
                <a:solidFill>
                  <a:srgbClr val="C00000"/>
                </a:solidFill>
                <a:latin typeface="Times New Roman"/>
                <a:ea typeface="Times New Roman"/>
                <a:cs typeface="Times New Roman"/>
                <a:sym typeface="Times New Roman"/>
              </a:rPr>
              <a:t>packet delivery </a:t>
            </a:r>
            <a:r>
              <a:rPr b="0" i="0" lang="en-US" sz="1600" u="none" cap="none" strike="noStrike">
                <a:solidFill>
                  <a:srgbClr val="000066"/>
                </a:solidFill>
                <a:latin typeface="Times New Roman"/>
                <a:ea typeface="Times New Roman"/>
                <a:cs typeface="Times New Roman"/>
                <a:sym typeface="Times New Roman"/>
              </a:rPr>
              <a:t>service across the internet</a:t>
            </a:r>
            <a:endParaRPr b="0" i="0" sz="1200" u="none" cap="none" strike="noStrike">
              <a:solidFill>
                <a:srgbClr val="000000"/>
              </a:solidFill>
              <a:latin typeface="Times New Roman"/>
              <a:ea typeface="Times New Roman"/>
              <a:cs typeface="Times New Roman"/>
              <a:sym typeface="Times New Roman"/>
            </a:endParaRPr>
          </a:p>
          <a:p>
            <a:pPr indent="-91440" lvl="1" marL="91440" marR="0" rtl="0" algn="just">
              <a:lnSpc>
                <a:spcPct val="80000"/>
              </a:lnSpc>
              <a:spcBef>
                <a:spcPts val="700"/>
              </a:spcBef>
              <a:spcAft>
                <a:spcPts val="0"/>
              </a:spcAft>
              <a:buClr>
                <a:srgbClr val="CC0000"/>
              </a:buClr>
              <a:buSzPts val="1400"/>
              <a:buFont typeface="Times New Roman"/>
              <a:buChar char="⮚"/>
            </a:pPr>
            <a:r>
              <a:rPr b="1" i="0" lang="en-US" sz="1600" u="none" cap="none" strike="noStrike">
                <a:solidFill>
                  <a:schemeClr val="dk1"/>
                </a:solidFill>
                <a:latin typeface="Times New Roman"/>
                <a:ea typeface="Times New Roman"/>
                <a:cs typeface="Times New Roman"/>
                <a:sym typeface="Times New Roman"/>
              </a:rPr>
              <a:t>IP</a:t>
            </a:r>
            <a:r>
              <a:rPr b="0" i="0" lang="en-US" sz="1600" u="none" cap="none" strike="noStrike">
                <a:solidFill>
                  <a:srgbClr val="000066"/>
                </a:solidFill>
                <a:latin typeface="Times New Roman"/>
                <a:ea typeface="Times New Roman"/>
                <a:cs typeface="Times New Roman"/>
                <a:sym typeface="Times New Roman"/>
              </a:rPr>
              <a:t> </a:t>
            </a:r>
            <a:r>
              <a:rPr b="1" i="0" lang="en-US" sz="1600" u="none" cap="none" strike="noStrike">
                <a:solidFill>
                  <a:srgbClr val="C00000"/>
                </a:solidFill>
                <a:latin typeface="Times New Roman"/>
                <a:ea typeface="Times New Roman"/>
                <a:cs typeface="Times New Roman"/>
                <a:sym typeface="Times New Roman"/>
              </a:rPr>
              <a:t>cannot distinguish </a:t>
            </a:r>
            <a:r>
              <a:rPr b="0" i="0" lang="en-US" sz="1600" u="none" cap="none" strike="noStrike">
                <a:solidFill>
                  <a:srgbClr val="000066"/>
                </a:solidFill>
                <a:latin typeface="Times New Roman"/>
                <a:ea typeface="Times New Roman"/>
                <a:cs typeface="Times New Roman"/>
                <a:sym typeface="Times New Roman"/>
              </a:rPr>
              <a:t>between multiple processes (applications) running on the same computer </a:t>
            </a:r>
            <a:endParaRPr b="0" i="0" sz="1200" u="none" cap="none" strike="noStrike">
              <a:solidFill>
                <a:srgbClr val="000000"/>
              </a:solidFill>
              <a:latin typeface="Times New Roman"/>
              <a:ea typeface="Times New Roman"/>
              <a:cs typeface="Times New Roman"/>
              <a:sym typeface="Times New Roman"/>
            </a:endParaRPr>
          </a:p>
          <a:p>
            <a:pPr indent="-91440" lvl="1" marL="91440" marR="0" rtl="0" algn="just">
              <a:lnSpc>
                <a:spcPct val="80000"/>
              </a:lnSpc>
              <a:spcBef>
                <a:spcPts val="700"/>
              </a:spcBef>
              <a:spcAft>
                <a:spcPts val="0"/>
              </a:spcAft>
              <a:buClr>
                <a:srgbClr val="CC0000"/>
              </a:buClr>
              <a:buSzPts val="1400"/>
              <a:buFont typeface="Times New Roman"/>
              <a:buChar char="⮚"/>
            </a:pPr>
            <a:r>
              <a:rPr b="0" i="0" lang="en-US" sz="1600" u="none" cap="none" strike="noStrike">
                <a:solidFill>
                  <a:srgbClr val="000066"/>
                </a:solidFill>
                <a:latin typeface="Times New Roman"/>
                <a:ea typeface="Times New Roman"/>
                <a:cs typeface="Times New Roman"/>
                <a:sym typeface="Times New Roman"/>
              </a:rPr>
              <a:t>Fields in the IP datagram header identify </a:t>
            </a:r>
            <a:r>
              <a:rPr b="1" i="0" lang="en-US" sz="1600" u="none" cap="none" strike="noStrike">
                <a:solidFill>
                  <a:srgbClr val="000066"/>
                </a:solidFill>
                <a:latin typeface="Times New Roman"/>
                <a:ea typeface="Times New Roman"/>
                <a:cs typeface="Times New Roman"/>
                <a:sym typeface="Times New Roman"/>
              </a:rPr>
              <a:t>only computers.</a:t>
            </a:r>
            <a:endParaRPr b="1" i="0" sz="1200" u="none" cap="none" strike="noStrike">
              <a:solidFill>
                <a:srgbClr val="000000"/>
              </a:solidFill>
              <a:latin typeface="Times New Roman"/>
              <a:ea typeface="Times New Roman"/>
              <a:cs typeface="Times New Roman"/>
              <a:sym typeface="Times New Roman"/>
            </a:endParaRPr>
          </a:p>
          <a:p>
            <a:pPr indent="-91440" lvl="1" marL="91440" marR="0" rtl="0" algn="just">
              <a:lnSpc>
                <a:spcPct val="80000"/>
              </a:lnSpc>
              <a:spcBef>
                <a:spcPts val="700"/>
              </a:spcBef>
              <a:spcAft>
                <a:spcPts val="0"/>
              </a:spcAft>
              <a:buClr>
                <a:srgbClr val="CC0000"/>
              </a:buClr>
              <a:buSzPts val="1400"/>
              <a:buFont typeface="Times New Roman"/>
              <a:buChar char="⮚"/>
            </a:pPr>
            <a:r>
              <a:rPr b="1" i="0" lang="en-US" sz="1600" u="none" cap="none" strike="noStrike">
                <a:solidFill>
                  <a:srgbClr val="C00000"/>
                </a:solidFill>
                <a:latin typeface="Times New Roman"/>
                <a:ea typeface="Times New Roman"/>
                <a:cs typeface="Times New Roman"/>
                <a:sym typeface="Times New Roman"/>
              </a:rPr>
              <a:t>A protocol that allows an application to serve as </a:t>
            </a:r>
            <a:r>
              <a:rPr b="1" i="0" lang="en-US" sz="1800" u="none" cap="none" strike="noStrike">
                <a:solidFill>
                  <a:schemeClr val="dk1"/>
                </a:solidFill>
                <a:latin typeface="Times New Roman"/>
                <a:ea typeface="Times New Roman"/>
                <a:cs typeface="Times New Roman"/>
                <a:sym typeface="Times New Roman"/>
              </a:rPr>
              <a:t>an end-point of communication </a:t>
            </a:r>
            <a:r>
              <a:rPr b="1" i="0" lang="en-US" sz="1600" u="none" cap="none" strike="noStrike">
                <a:solidFill>
                  <a:srgbClr val="C00000"/>
                </a:solidFill>
                <a:latin typeface="Times New Roman"/>
                <a:ea typeface="Times New Roman"/>
                <a:cs typeface="Times New Roman"/>
                <a:sym typeface="Times New Roman"/>
              </a:rPr>
              <a:t>is known as a transport protocol or an end-to-end protocol.</a:t>
            </a:r>
            <a:endParaRPr b="1" i="0" sz="1200" u="none" cap="none" strike="noStrike">
              <a:solidFill>
                <a:srgbClr val="C00000"/>
              </a:solidFill>
              <a:latin typeface="Times New Roman"/>
              <a:ea typeface="Times New Roman"/>
              <a:cs typeface="Times New Roman"/>
              <a:sym typeface="Times New Roman"/>
            </a:endParaRPr>
          </a:p>
          <a:p>
            <a:pPr indent="-91440" lvl="1" marL="91440" marR="0" rtl="0" algn="just">
              <a:lnSpc>
                <a:spcPct val="80000"/>
              </a:lnSpc>
              <a:spcBef>
                <a:spcPts val="700"/>
              </a:spcBef>
              <a:spcAft>
                <a:spcPts val="0"/>
              </a:spcAft>
              <a:buClr>
                <a:srgbClr val="CC0000"/>
              </a:buClr>
              <a:buSzPts val="1400"/>
              <a:buFont typeface="Times New Roman"/>
              <a:buChar char="⮚"/>
            </a:pPr>
            <a:r>
              <a:rPr b="0" i="0" lang="en-US" sz="1600" u="none" cap="none" strike="noStrike">
                <a:solidFill>
                  <a:srgbClr val="000066"/>
                </a:solidFill>
                <a:latin typeface="Times New Roman"/>
                <a:ea typeface="Times New Roman"/>
                <a:cs typeface="Times New Roman"/>
                <a:sym typeface="Times New Roman"/>
              </a:rPr>
              <a:t>The TCP/IP protocol suite provides </a:t>
            </a:r>
            <a:r>
              <a:rPr b="1" i="0" lang="en-US" sz="1600" u="none" cap="none" strike="noStrike">
                <a:solidFill>
                  <a:schemeClr val="dk1"/>
                </a:solidFill>
                <a:latin typeface="Times New Roman"/>
                <a:ea typeface="Times New Roman"/>
                <a:cs typeface="Times New Roman"/>
                <a:sym typeface="Times New Roman"/>
              </a:rPr>
              <a:t>two transport protocols: </a:t>
            </a:r>
            <a:endParaRPr b="1" i="0" sz="1200" u="none" cap="none" strike="noStrike">
              <a:solidFill>
                <a:schemeClr val="dk1"/>
              </a:solidFill>
              <a:latin typeface="Times New Roman"/>
              <a:ea typeface="Times New Roman"/>
              <a:cs typeface="Times New Roman"/>
              <a:sym typeface="Times New Roman"/>
            </a:endParaRPr>
          </a:p>
          <a:p>
            <a:pPr indent="-91440" lvl="3" marL="91440" marR="0" rtl="0" algn="just">
              <a:lnSpc>
                <a:spcPct val="80000"/>
              </a:lnSpc>
              <a:spcBef>
                <a:spcPts val="500"/>
              </a:spcBef>
              <a:spcAft>
                <a:spcPts val="0"/>
              </a:spcAft>
              <a:buClr>
                <a:srgbClr val="CC0000"/>
              </a:buClr>
              <a:buSzPts val="1100"/>
              <a:buFont typeface="Times New Roman"/>
              <a:buAutoNum type="arabicPeriod"/>
            </a:pPr>
            <a:r>
              <a:rPr b="1" i="0" lang="en-US" sz="1800" u="none" cap="none" strike="noStrike">
                <a:solidFill>
                  <a:schemeClr val="dk1"/>
                </a:solidFill>
                <a:latin typeface="Times New Roman"/>
                <a:ea typeface="Times New Roman"/>
                <a:cs typeface="Times New Roman"/>
                <a:sym typeface="Times New Roman"/>
              </a:rPr>
              <a:t>The User Datagram Protocol (UDP) </a:t>
            </a:r>
            <a:endParaRPr b="1" i="0" sz="1800" u="none" cap="none" strike="noStrike">
              <a:solidFill>
                <a:schemeClr val="dk1"/>
              </a:solidFill>
              <a:latin typeface="Times New Roman"/>
              <a:ea typeface="Times New Roman"/>
              <a:cs typeface="Times New Roman"/>
              <a:sym typeface="Times New Roman"/>
            </a:endParaRPr>
          </a:p>
          <a:p>
            <a:pPr indent="-91440" lvl="3" marL="91440" marR="0" rtl="0" algn="just">
              <a:lnSpc>
                <a:spcPct val="80000"/>
              </a:lnSpc>
              <a:spcBef>
                <a:spcPts val="500"/>
              </a:spcBef>
              <a:spcAft>
                <a:spcPts val="0"/>
              </a:spcAft>
              <a:buClr>
                <a:srgbClr val="CC0000"/>
              </a:buClr>
              <a:buSzPts val="1100"/>
              <a:buFont typeface="Times New Roman"/>
              <a:buAutoNum type="arabicPeriod"/>
            </a:pPr>
            <a:r>
              <a:rPr b="1" i="0" lang="en-US" sz="1800" u="none" cap="none" strike="noStrike">
                <a:solidFill>
                  <a:schemeClr val="dk1"/>
                </a:solidFill>
                <a:latin typeface="Times New Roman"/>
                <a:ea typeface="Times New Roman"/>
                <a:cs typeface="Times New Roman"/>
                <a:sym typeface="Times New Roman"/>
              </a:rPr>
              <a:t>The Transmission Control Protocol (TCP) </a:t>
            </a:r>
            <a:endParaRPr b="1" i="0" sz="1800" u="none" cap="none" strike="noStrike">
              <a:solidFill>
                <a:schemeClr val="dk1"/>
              </a:solidFill>
              <a:latin typeface="Times New Roman"/>
              <a:ea typeface="Times New Roman"/>
              <a:cs typeface="Times New Roman"/>
              <a:sym typeface="Times New Roman"/>
            </a:endParaRPr>
          </a:p>
          <a:p>
            <a:pPr indent="-165100" lvl="1" marL="635000" marR="0" rtl="0" algn="l">
              <a:lnSpc>
                <a:spcPct val="80000"/>
              </a:lnSpc>
              <a:spcBef>
                <a:spcPts val="700"/>
              </a:spcBef>
              <a:spcAft>
                <a:spcPts val="0"/>
              </a:spcAft>
              <a:buClr>
                <a:srgbClr val="CC0000"/>
              </a:buClr>
              <a:buSzPts val="1400"/>
              <a:buFont typeface="Noto Sans"/>
              <a:buNone/>
            </a:pPr>
            <a:r>
              <a:t/>
            </a:r>
            <a:endParaRPr b="1" i="0" sz="2000" u="none" cap="none" strike="noStrike">
              <a:solidFill>
                <a:schemeClr val="dk1"/>
              </a:solidFill>
              <a:latin typeface="Calibri"/>
              <a:ea typeface="Calibri"/>
              <a:cs typeface="Calibri"/>
              <a:sym typeface="Calibri"/>
            </a:endParaRPr>
          </a:p>
        </p:txBody>
      </p:sp>
      <p:cxnSp>
        <p:nvCxnSpPr>
          <p:cNvPr id="334" name="Google Shape;334;p1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35" name="Google Shape;335;p1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36" name="Google Shape;336;p1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37" name="Google Shape;337;p1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38" name="Google Shape;338;p1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339" name="Google Shape;339;p18"/>
          <p:cNvSpPr/>
          <p:nvPr/>
        </p:nvSpPr>
        <p:spPr>
          <a:xfrm>
            <a:off x="5525758" y="2025073"/>
            <a:ext cx="1711967"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none" cap="none" strike="noStrike">
                <a:solidFill>
                  <a:schemeClr val="dk1"/>
                </a:solidFill>
                <a:latin typeface="Times New Roman"/>
                <a:ea typeface="Times New Roman"/>
                <a:cs typeface="Times New Roman"/>
                <a:sym typeface="Times New Roman"/>
              </a:rPr>
              <a:t>Stream Control Transmission Protocol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345" name="Google Shape;345;p1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346" name="Google Shape;346;p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347" name="Google Shape;347;p19"/>
          <p:cNvSpPr txBox="1"/>
          <p:nvPr>
            <p:ph idx="4294967295" type="title"/>
          </p:nvPr>
        </p:nvSpPr>
        <p:spPr>
          <a:xfrm>
            <a:off x="0" y="127000"/>
            <a:ext cx="8229600" cy="401638"/>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Transport Primitives</a:t>
            </a:r>
            <a:endParaRPr>
              <a:latin typeface="Times New Roman"/>
              <a:ea typeface="Times New Roman"/>
              <a:cs typeface="Times New Roman"/>
              <a:sym typeface="Times New Roman"/>
            </a:endParaRPr>
          </a:p>
        </p:txBody>
      </p:sp>
      <p:sp>
        <p:nvSpPr>
          <p:cNvPr id="348" name="Google Shape;348;p19"/>
          <p:cNvSpPr txBox="1"/>
          <p:nvPr/>
        </p:nvSpPr>
        <p:spPr>
          <a:xfrm>
            <a:off x="492859" y="734438"/>
            <a:ext cx="8391368" cy="3963768"/>
          </a:xfrm>
          <a:prstGeom prst="rect">
            <a:avLst/>
          </a:prstGeom>
          <a:noFill/>
          <a:ln>
            <a:noFill/>
          </a:ln>
        </p:spPr>
        <p:txBody>
          <a:bodyPr anchorCtr="0" anchor="t" bIns="34275" lIns="68575" spcFirstLastPara="1" rIns="68575" wrap="square" tIns="34275">
            <a:noAutofit/>
          </a:bodyPr>
          <a:lstStyle/>
          <a:p>
            <a:pPr indent="0" lvl="0" marL="95250" marR="0" rtl="0" algn="just">
              <a:lnSpc>
                <a:spcPct val="100000"/>
              </a:lnSpc>
              <a:spcBef>
                <a:spcPts val="0"/>
              </a:spcBef>
              <a:spcAft>
                <a:spcPts val="0"/>
              </a:spcAft>
              <a:buNone/>
            </a:pPr>
            <a:r>
              <a:rPr b="1" i="0" lang="en-US" sz="2100" u="none" cap="none" strike="noStrike">
                <a:solidFill>
                  <a:srgbClr val="C00000"/>
                </a:solidFill>
                <a:latin typeface="Times New Roman"/>
                <a:ea typeface="Times New Roman"/>
                <a:cs typeface="Times New Roman"/>
                <a:sym typeface="Times New Roman"/>
              </a:rPr>
              <a:t>Transport Protocols Services –</a:t>
            </a:r>
            <a:endParaRPr b="1" i="0" sz="2100" u="none" cap="none" strike="noStrike">
              <a:solidFill>
                <a:srgbClr val="C00000"/>
              </a:solidFill>
              <a:latin typeface="Times New Roman"/>
              <a:ea typeface="Times New Roman"/>
              <a:cs typeface="Times New Roman"/>
              <a:sym typeface="Times New Roman"/>
            </a:endParaRPr>
          </a:p>
          <a:p>
            <a:pPr indent="-361950" lvl="0" marL="457200" marR="0" rtl="0" algn="just">
              <a:lnSpc>
                <a:spcPct val="100000"/>
              </a:lnSpc>
              <a:spcBef>
                <a:spcPts val="0"/>
              </a:spcBef>
              <a:spcAft>
                <a:spcPts val="0"/>
              </a:spcAft>
              <a:buClr>
                <a:srgbClr val="000066"/>
              </a:buClr>
              <a:buSzPts val="2100"/>
              <a:buFont typeface="Times New Roman"/>
              <a:buChar char="⮚"/>
            </a:pPr>
            <a:r>
              <a:rPr b="0" i="0" lang="en-US" sz="1800" u="none" cap="none" strike="noStrike">
                <a:solidFill>
                  <a:srgbClr val="000066"/>
                </a:solidFill>
                <a:latin typeface="Times New Roman"/>
                <a:ea typeface="Times New Roman"/>
                <a:cs typeface="Times New Roman"/>
                <a:sym typeface="Times New Roman"/>
              </a:rPr>
              <a:t>Each protocol provides </a:t>
            </a:r>
            <a:r>
              <a:rPr b="1" i="0" lang="en-US" sz="1800" u="none" cap="none" strike="noStrike">
                <a:solidFill>
                  <a:srgbClr val="000066"/>
                </a:solidFill>
                <a:latin typeface="Times New Roman"/>
                <a:ea typeface="Times New Roman"/>
                <a:cs typeface="Times New Roman"/>
                <a:sym typeface="Times New Roman"/>
              </a:rPr>
              <a:t>a different type of service </a:t>
            </a:r>
            <a:r>
              <a:rPr b="0" i="0" lang="en-US" sz="1800" u="none" cap="none" strike="noStrike">
                <a:solidFill>
                  <a:srgbClr val="000066"/>
                </a:solidFill>
                <a:latin typeface="Times New Roman"/>
                <a:ea typeface="Times New Roman"/>
                <a:cs typeface="Times New Roman"/>
                <a:sym typeface="Times New Roman"/>
              </a:rPr>
              <a:t>and should be used appropriately.</a:t>
            </a:r>
            <a:endParaRPr b="0" i="0" sz="1800" u="none" cap="none" strike="noStrike">
              <a:solidFill>
                <a:srgbClr val="000000"/>
              </a:solidFill>
              <a:latin typeface="Times New Roman"/>
              <a:ea typeface="Times New Roman"/>
              <a:cs typeface="Times New Roman"/>
              <a:sym typeface="Times New Roman"/>
            </a:endParaRPr>
          </a:p>
          <a:p>
            <a:pPr indent="0" lvl="0" marL="95250" marR="0" rtl="0" algn="just">
              <a:lnSpc>
                <a:spcPct val="100000"/>
              </a:lnSpc>
              <a:spcBef>
                <a:spcPts val="600"/>
              </a:spcBef>
              <a:spcAft>
                <a:spcPts val="0"/>
              </a:spcAft>
              <a:buNone/>
            </a:pPr>
            <a:r>
              <a:rPr b="1" i="0" lang="en-US" sz="1800" u="none" cap="none" strike="noStrike">
                <a:solidFill>
                  <a:srgbClr val="FF0000"/>
                </a:solidFill>
                <a:latin typeface="Times New Roman"/>
                <a:ea typeface="Times New Roman"/>
                <a:cs typeface="Times New Roman"/>
                <a:sym typeface="Times New Roman"/>
              </a:rPr>
              <a:t>UDP:</a:t>
            </a:r>
            <a:endParaRPr b="1" i="0" sz="1800" u="none" cap="none" strike="noStrike">
              <a:solidFill>
                <a:srgbClr val="FF0000"/>
              </a:solidFill>
              <a:latin typeface="Times New Roman"/>
              <a:ea typeface="Times New Roman"/>
              <a:cs typeface="Times New Roman"/>
              <a:sym typeface="Times New Roman"/>
            </a:endParaRPr>
          </a:p>
          <a:p>
            <a:pPr indent="-361950" lvl="0" marL="457200" marR="0" rtl="0" algn="just">
              <a:lnSpc>
                <a:spcPct val="100000"/>
              </a:lnSpc>
              <a:spcBef>
                <a:spcPts val="600"/>
              </a:spcBef>
              <a:spcAft>
                <a:spcPts val="0"/>
              </a:spcAft>
              <a:buClr>
                <a:srgbClr val="000066"/>
              </a:buClr>
              <a:buSzPts val="2100"/>
              <a:buFont typeface="Times New Roman"/>
              <a:buChar char="⮚"/>
            </a:pPr>
            <a:r>
              <a:rPr b="0" i="0" lang="en-US" sz="1800" u="none" cap="none" strike="noStrike">
                <a:solidFill>
                  <a:srgbClr val="000066"/>
                </a:solidFill>
                <a:latin typeface="Times New Roman"/>
                <a:ea typeface="Times New Roman"/>
                <a:cs typeface="Times New Roman"/>
                <a:sym typeface="Times New Roman"/>
              </a:rPr>
              <a:t>UDP is an </a:t>
            </a:r>
            <a:r>
              <a:rPr b="1" i="0" lang="en-US" sz="1800" u="none" cap="none" strike="noStrike">
                <a:solidFill>
                  <a:srgbClr val="C00000"/>
                </a:solidFill>
                <a:latin typeface="Times New Roman"/>
                <a:ea typeface="Times New Roman"/>
                <a:cs typeface="Times New Roman"/>
                <a:sym typeface="Times New Roman"/>
              </a:rPr>
              <a:t>unreliable connectionless</a:t>
            </a:r>
            <a:r>
              <a:rPr b="0" i="0" lang="en-US" sz="1800" u="none" cap="none" strike="noStrike">
                <a:solidFill>
                  <a:srgbClr val="000066"/>
                </a:solidFill>
                <a:latin typeface="Times New Roman"/>
                <a:ea typeface="Times New Roman"/>
                <a:cs typeface="Times New Roman"/>
                <a:sym typeface="Times New Roman"/>
              </a:rPr>
              <a:t> transport-layer protocol used for its </a:t>
            </a:r>
            <a:r>
              <a:rPr b="1" i="0" lang="en-US" sz="1800" u="none" cap="none" strike="noStrike">
                <a:solidFill>
                  <a:srgbClr val="000066"/>
                </a:solidFill>
                <a:latin typeface="Times New Roman"/>
                <a:ea typeface="Times New Roman"/>
                <a:cs typeface="Times New Roman"/>
                <a:sym typeface="Times New Roman"/>
              </a:rPr>
              <a:t>simplicity and efficiency </a:t>
            </a:r>
            <a:r>
              <a:rPr b="0" i="0" lang="en-US" sz="1800" u="none" cap="none" strike="noStrike">
                <a:solidFill>
                  <a:srgbClr val="000066"/>
                </a:solidFill>
                <a:latin typeface="Times New Roman"/>
                <a:ea typeface="Times New Roman"/>
                <a:cs typeface="Times New Roman"/>
                <a:sym typeface="Times New Roman"/>
              </a:rPr>
              <a:t>in applications where </a:t>
            </a:r>
            <a:r>
              <a:rPr b="1" i="0" lang="en-US" sz="1800" u="none" cap="none" strike="noStrike">
                <a:solidFill>
                  <a:schemeClr val="dk1"/>
                </a:solidFill>
                <a:latin typeface="Times New Roman"/>
                <a:ea typeface="Times New Roman"/>
                <a:cs typeface="Times New Roman"/>
                <a:sym typeface="Times New Roman"/>
              </a:rPr>
              <a:t>error control can be provided by the application-layer process.</a:t>
            </a:r>
            <a:endParaRPr b="1" i="0" sz="1800" u="none" cap="none" strike="noStrike">
              <a:solidFill>
                <a:schemeClr val="dk1"/>
              </a:solidFill>
              <a:latin typeface="Times New Roman"/>
              <a:ea typeface="Times New Roman"/>
              <a:cs typeface="Times New Roman"/>
              <a:sym typeface="Times New Roman"/>
            </a:endParaRPr>
          </a:p>
          <a:p>
            <a:pPr indent="0" lvl="0" marL="95250" marR="0" rtl="0" algn="just">
              <a:lnSpc>
                <a:spcPct val="100000"/>
              </a:lnSpc>
              <a:spcBef>
                <a:spcPts val="600"/>
              </a:spcBef>
              <a:spcAft>
                <a:spcPts val="0"/>
              </a:spcAft>
              <a:buNone/>
            </a:pPr>
            <a:r>
              <a:rPr b="1" i="0" lang="en-US" sz="1800" u="none" cap="none" strike="noStrike">
                <a:solidFill>
                  <a:srgbClr val="FF0000"/>
                </a:solidFill>
                <a:latin typeface="Times New Roman"/>
                <a:ea typeface="Times New Roman"/>
                <a:cs typeface="Times New Roman"/>
                <a:sym typeface="Times New Roman"/>
              </a:rPr>
              <a:t>TCP:</a:t>
            </a:r>
            <a:endParaRPr b="1" i="0" sz="1800" u="none" cap="none" strike="noStrike">
              <a:solidFill>
                <a:srgbClr val="FF0000"/>
              </a:solidFill>
              <a:latin typeface="Times New Roman"/>
              <a:ea typeface="Times New Roman"/>
              <a:cs typeface="Times New Roman"/>
              <a:sym typeface="Times New Roman"/>
            </a:endParaRPr>
          </a:p>
          <a:p>
            <a:pPr indent="-361950" lvl="0" marL="457200" marR="0" rtl="0" algn="just">
              <a:lnSpc>
                <a:spcPct val="100000"/>
              </a:lnSpc>
              <a:spcBef>
                <a:spcPts val="600"/>
              </a:spcBef>
              <a:spcAft>
                <a:spcPts val="0"/>
              </a:spcAft>
              <a:buClr>
                <a:srgbClr val="000066"/>
              </a:buClr>
              <a:buSzPts val="2100"/>
              <a:buFont typeface="Times New Roman"/>
              <a:buChar char="⮚"/>
            </a:pPr>
            <a:r>
              <a:rPr b="0" i="0" lang="en-US" sz="1800" u="none" cap="none" strike="noStrike">
                <a:solidFill>
                  <a:srgbClr val="000066"/>
                </a:solidFill>
                <a:latin typeface="Times New Roman"/>
                <a:ea typeface="Times New Roman"/>
                <a:cs typeface="Times New Roman"/>
                <a:sym typeface="Times New Roman"/>
              </a:rPr>
              <a:t>TCP is a </a:t>
            </a:r>
            <a:r>
              <a:rPr b="1" i="0" lang="en-US" sz="1800" u="none" cap="none" strike="noStrike">
                <a:solidFill>
                  <a:srgbClr val="C00000"/>
                </a:solidFill>
                <a:latin typeface="Times New Roman"/>
                <a:ea typeface="Times New Roman"/>
                <a:cs typeface="Times New Roman"/>
                <a:sym typeface="Times New Roman"/>
              </a:rPr>
              <a:t>reliable connection-oriented </a:t>
            </a:r>
            <a:r>
              <a:rPr b="0" i="0" lang="en-US" sz="1800" u="none" cap="none" strike="noStrike">
                <a:solidFill>
                  <a:srgbClr val="000066"/>
                </a:solidFill>
                <a:latin typeface="Times New Roman"/>
                <a:ea typeface="Times New Roman"/>
                <a:cs typeface="Times New Roman"/>
                <a:sym typeface="Times New Roman"/>
              </a:rPr>
              <a:t>protocol that can be used in </a:t>
            </a:r>
            <a:r>
              <a:rPr b="1" i="0" lang="en-US" sz="1800" u="none" cap="none" strike="noStrike">
                <a:solidFill>
                  <a:schemeClr val="dk1"/>
                </a:solidFill>
                <a:latin typeface="Times New Roman"/>
                <a:ea typeface="Times New Roman"/>
                <a:cs typeface="Times New Roman"/>
                <a:sym typeface="Times New Roman"/>
              </a:rPr>
              <a:t>any application where reliability is important.</a:t>
            </a:r>
            <a:endParaRPr b="1" i="0" sz="1800" u="none" cap="none" strike="noStrike">
              <a:solidFill>
                <a:schemeClr val="dk1"/>
              </a:solidFill>
              <a:latin typeface="Times New Roman"/>
              <a:ea typeface="Times New Roman"/>
              <a:cs typeface="Times New Roman"/>
              <a:sym typeface="Times New Roman"/>
            </a:endParaRPr>
          </a:p>
          <a:p>
            <a:pPr indent="0" lvl="0" marL="95250" marR="0" rtl="0" algn="just">
              <a:lnSpc>
                <a:spcPct val="100000"/>
              </a:lnSpc>
              <a:spcBef>
                <a:spcPts val="600"/>
              </a:spcBef>
              <a:spcAft>
                <a:spcPts val="0"/>
              </a:spcAft>
              <a:buNone/>
            </a:pPr>
            <a:r>
              <a:rPr b="1" i="0" lang="en-US" sz="1800" u="none" cap="none" strike="noStrike">
                <a:solidFill>
                  <a:srgbClr val="FF0000"/>
                </a:solidFill>
                <a:latin typeface="Times New Roman"/>
                <a:ea typeface="Times New Roman"/>
                <a:cs typeface="Times New Roman"/>
                <a:sym typeface="Times New Roman"/>
              </a:rPr>
              <a:t>SCTP: </a:t>
            </a:r>
            <a:r>
              <a:rPr b="0" i="0" lang="en-US" sz="1200" u="none" cap="none" strike="noStrike">
                <a:solidFill>
                  <a:srgbClr val="FF0000"/>
                </a:solidFill>
                <a:latin typeface="Times New Roman"/>
                <a:ea typeface="Times New Roman"/>
                <a:cs typeface="Times New Roman"/>
                <a:sym typeface="Times New Roman"/>
              </a:rPr>
              <a:t>(</a:t>
            </a:r>
            <a:r>
              <a:rPr b="0" i="0" lang="en-US" sz="1050" u="none" cap="none" strike="noStrike">
                <a:solidFill>
                  <a:srgbClr val="000000"/>
                </a:solidFill>
                <a:latin typeface="Times New Roman"/>
                <a:ea typeface="Times New Roman"/>
                <a:cs typeface="Times New Roman"/>
                <a:sym typeface="Times New Roman"/>
              </a:rPr>
              <a:t>Stream Control Transmission </a:t>
            </a:r>
            <a:r>
              <a:rPr b="1" i="0" lang="en-US" sz="1050" u="none" cap="none" strike="noStrike">
                <a:solidFill>
                  <a:srgbClr val="000000"/>
                </a:solidFill>
                <a:latin typeface="Times New Roman"/>
                <a:ea typeface="Times New Roman"/>
                <a:cs typeface="Times New Roman"/>
                <a:sym typeface="Times New Roman"/>
              </a:rPr>
              <a:t>Protocol</a:t>
            </a:r>
            <a:r>
              <a:rPr b="0" i="0" lang="en-US" sz="1050" u="none" cap="none" strike="noStrike">
                <a:solidFill>
                  <a:srgbClr val="000000"/>
                </a:solidFill>
                <a:latin typeface="Times New Roman"/>
                <a:ea typeface="Times New Roman"/>
                <a:cs typeface="Times New Roman"/>
                <a:sym typeface="Times New Roman"/>
              </a:rPr>
              <a:t> is a connection-oriented network </a:t>
            </a:r>
            <a:r>
              <a:rPr b="1" i="0" lang="en-US" sz="1050" u="none" cap="none" strike="noStrike">
                <a:solidFill>
                  <a:srgbClr val="000000"/>
                </a:solidFill>
                <a:latin typeface="Times New Roman"/>
                <a:ea typeface="Times New Roman"/>
                <a:cs typeface="Times New Roman"/>
                <a:sym typeface="Times New Roman"/>
              </a:rPr>
              <a:t>protocol</a:t>
            </a:r>
            <a:r>
              <a:rPr b="0" i="0" lang="en-US" sz="1050" u="none" cap="none" strike="noStrike">
                <a:solidFill>
                  <a:srgbClr val="000000"/>
                </a:solidFill>
                <a:latin typeface="Times New Roman"/>
                <a:ea typeface="Times New Roman"/>
                <a:cs typeface="Times New Roman"/>
                <a:sym typeface="Times New Roman"/>
              </a:rPr>
              <a:t> to transmit multiple data streams between endpoints.</a:t>
            </a:r>
            <a:r>
              <a:rPr b="0" i="0" lang="en-US" sz="1200" u="none" cap="none" strike="noStrike">
                <a:solidFill>
                  <a:srgbClr val="FF0000"/>
                </a:solidFill>
                <a:latin typeface="Times New Roman"/>
                <a:ea typeface="Times New Roman"/>
                <a:cs typeface="Times New Roman"/>
                <a:sym typeface="Times New Roman"/>
              </a:rPr>
              <a:t>)</a:t>
            </a:r>
            <a:endParaRPr b="0" i="0" sz="1200" u="none" cap="none" strike="noStrike">
              <a:solidFill>
                <a:srgbClr val="FF0000"/>
              </a:solidFill>
              <a:latin typeface="Times New Roman"/>
              <a:ea typeface="Times New Roman"/>
              <a:cs typeface="Times New Roman"/>
              <a:sym typeface="Times New Roman"/>
            </a:endParaRPr>
          </a:p>
          <a:p>
            <a:pPr indent="-361950" lvl="0" marL="457200" marR="0" rtl="0" algn="just">
              <a:lnSpc>
                <a:spcPct val="100000"/>
              </a:lnSpc>
              <a:spcBef>
                <a:spcPts val="600"/>
              </a:spcBef>
              <a:spcAft>
                <a:spcPts val="600"/>
              </a:spcAft>
              <a:buClr>
                <a:srgbClr val="000066"/>
              </a:buClr>
              <a:buSzPts val="2100"/>
              <a:buFont typeface="Times New Roman"/>
              <a:buChar char="⮚"/>
            </a:pPr>
            <a:r>
              <a:rPr b="0" i="0" lang="en-US" sz="1800" u="none" cap="none" strike="noStrike">
                <a:solidFill>
                  <a:srgbClr val="000066"/>
                </a:solidFill>
                <a:latin typeface="Times New Roman"/>
                <a:ea typeface="Times New Roman"/>
                <a:cs typeface="Times New Roman"/>
                <a:sym typeface="Times New Roman"/>
              </a:rPr>
              <a:t>SCTP is a transport-layer protocol that </a:t>
            </a:r>
            <a:r>
              <a:rPr b="1" i="0" lang="en-US" sz="1800" u="none" cap="none" strike="noStrike">
                <a:solidFill>
                  <a:schemeClr val="dk1"/>
                </a:solidFill>
                <a:latin typeface="Times New Roman"/>
                <a:ea typeface="Times New Roman"/>
                <a:cs typeface="Times New Roman"/>
                <a:sym typeface="Times New Roman"/>
              </a:rPr>
              <a:t>combines the features of UDP and TCP.</a:t>
            </a:r>
            <a:endParaRPr b="1" i="0" sz="1800" u="none" cap="none" strike="noStrike">
              <a:solidFill>
                <a:schemeClr val="dk1"/>
              </a:solidFill>
              <a:latin typeface="Times New Roman"/>
              <a:ea typeface="Times New Roman"/>
              <a:cs typeface="Times New Roman"/>
              <a:sym typeface="Times New Roman"/>
            </a:endParaRPr>
          </a:p>
        </p:txBody>
      </p:sp>
      <p:cxnSp>
        <p:nvCxnSpPr>
          <p:cNvPr id="349" name="Google Shape;349;p1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50" name="Google Shape;350;p1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51" name="Google Shape;351;p1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52" name="Google Shape;352;p1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53" name="Google Shape;353;p1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
          <p:cNvPicPr preferRelativeResize="0"/>
          <p:nvPr/>
        </p:nvPicPr>
        <p:blipFill rotWithShape="1">
          <a:blip r:embed="rId3">
            <a:alphaModFix/>
          </a:blip>
          <a:srcRect b="0" l="0" r="0" t="0"/>
          <a:stretch/>
        </p:blipFill>
        <p:spPr>
          <a:xfrm>
            <a:off x="41821" y="47021"/>
            <a:ext cx="758279" cy="711516"/>
          </a:xfrm>
          <a:prstGeom prst="rect">
            <a:avLst/>
          </a:prstGeom>
          <a:noFill/>
          <a:ln>
            <a:noFill/>
          </a:ln>
        </p:spPr>
      </p:pic>
      <p:sp>
        <p:nvSpPr>
          <p:cNvPr id="110" name="Google Shape;110;p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11" name="Google Shape;111;p2"/>
          <p:cNvSpPr txBox="1"/>
          <p:nvPr>
            <p:ph idx="4294967295" type="title"/>
          </p:nvPr>
        </p:nvSpPr>
        <p:spPr>
          <a:xfrm>
            <a:off x="1514475" y="213072"/>
            <a:ext cx="7629525" cy="37941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2100"/>
              <a:buFont typeface="Arial"/>
              <a:buNone/>
            </a:pPr>
            <a:r>
              <a:rPr b="1" lang="en-US" sz="2800">
                <a:solidFill>
                  <a:srgbClr val="C00000"/>
                </a:solidFill>
                <a:latin typeface="Times New Roman"/>
                <a:ea typeface="Times New Roman"/>
                <a:cs typeface="Times New Roman"/>
                <a:sym typeface="Times New Roman"/>
              </a:rPr>
              <a:t>	Computer Networks</a:t>
            </a:r>
            <a:endParaRPr b="1" sz="2800">
              <a:solidFill>
                <a:srgbClr val="C00000"/>
              </a:solidFill>
              <a:latin typeface="Times New Roman"/>
              <a:ea typeface="Times New Roman"/>
              <a:cs typeface="Times New Roman"/>
              <a:sym typeface="Times New Roman"/>
            </a:endParaRPr>
          </a:p>
        </p:txBody>
      </p:sp>
      <p:sp>
        <p:nvSpPr>
          <p:cNvPr id="112" name="Google Shape;112;p2"/>
          <p:cNvSpPr txBox="1"/>
          <p:nvPr>
            <p:ph idx="4294967295" type="body"/>
          </p:nvPr>
        </p:nvSpPr>
        <p:spPr>
          <a:xfrm>
            <a:off x="800100" y="497057"/>
            <a:ext cx="8136082" cy="4272369"/>
          </a:xfrm>
          <a:prstGeom prst="rect">
            <a:avLst/>
          </a:prstGeom>
          <a:noFill/>
          <a:ln>
            <a:noFill/>
          </a:ln>
        </p:spPr>
        <p:txBody>
          <a:bodyPr anchorCtr="0" anchor="t" bIns="34275" lIns="0" spcFirstLastPara="1" rIns="0" wrap="square" tIns="34275">
            <a:noAutofit/>
          </a:bodyPr>
          <a:lstStyle/>
          <a:p>
            <a:pPr indent="-50800" lvl="0" marL="63500" rtl="0" algn="l">
              <a:lnSpc>
                <a:spcPct val="90000"/>
              </a:lnSpc>
              <a:spcBef>
                <a:spcPts val="0"/>
              </a:spcBef>
              <a:spcAft>
                <a:spcPts val="0"/>
              </a:spcAft>
              <a:buSzPts val="387"/>
              <a:buNone/>
            </a:pPr>
            <a:r>
              <a:t/>
            </a:r>
            <a:endParaRPr b="1" sz="300">
              <a:solidFill>
                <a:schemeClr val="dk1"/>
              </a:solidFill>
              <a:latin typeface="Times New Roman"/>
              <a:ea typeface="Times New Roman"/>
              <a:cs typeface="Times New Roman"/>
              <a:sym typeface="Times New Roman"/>
            </a:endParaRPr>
          </a:p>
          <a:p>
            <a:pPr indent="0" lvl="0" marL="0" rtl="0" algn="l">
              <a:lnSpc>
                <a:spcPct val="100000"/>
              </a:lnSpc>
              <a:spcBef>
                <a:spcPts val="200"/>
              </a:spcBef>
              <a:spcAft>
                <a:spcPts val="0"/>
              </a:spcAft>
              <a:buSzPts val="1548"/>
              <a:buNone/>
            </a:pPr>
            <a:r>
              <a:rPr b="1" lang="en-US" sz="1200">
                <a:solidFill>
                  <a:srgbClr val="7030A0"/>
                </a:solidFill>
                <a:latin typeface="Times New Roman"/>
                <a:ea typeface="Times New Roman"/>
                <a:cs typeface="Times New Roman"/>
                <a:sym typeface="Times New Roman"/>
              </a:rPr>
              <a:t>Teaching Scheme				Credits: 3 + 1 = 4</a:t>
            </a:r>
            <a:endParaRPr sz="1400">
              <a:solidFill>
                <a:srgbClr val="7030A0"/>
              </a:solidFill>
              <a:latin typeface="Times New Roman"/>
              <a:ea typeface="Times New Roman"/>
              <a:cs typeface="Times New Roman"/>
              <a:sym typeface="Times New Roman"/>
            </a:endParaRPr>
          </a:p>
          <a:p>
            <a:pPr indent="0" lvl="0" marL="0" rtl="0" algn="l">
              <a:lnSpc>
                <a:spcPct val="110000"/>
              </a:lnSpc>
              <a:spcBef>
                <a:spcPts val="0"/>
              </a:spcBef>
              <a:spcAft>
                <a:spcPts val="0"/>
              </a:spcAft>
              <a:buSzPts val="1806"/>
              <a:buNone/>
            </a:pPr>
            <a:r>
              <a:rPr b="1" lang="en-US" sz="1400">
                <a:solidFill>
                  <a:srgbClr val="7030A0"/>
                </a:solidFill>
                <a:latin typeface="Times New Roman"/>
                <a:ea typeface="Times New Roman"/>
                <a:cs typeface="Times New Roman"/>
                <a:sym typeface="Times New Roman"/>
              </a:rPr>
              <a:t> Theory: </a:t>
            </a:r>
            <a:r>
              <a:rPr lang="en-US" sz="1400">
                <a:solidFill>
                  <a:srgbClr val="7030A0"/>
                </a:solidFill>
                <a:latin typeface="Times New Roman"/>
                <a:ea typeface="Times New Roman"/>
                <a:cs typeface="Times New Roman"/>
                <a:sym typeface="Times New Roman"/>
              </a:rPr>
              <a:t>3 Hrs / Week 				</a:t>
            </a:r>
            <a:r>
              <a:rPr b="1" lang="en-US" sz="1400">
                <a:solidFill>
                  <a:srgbClr val="7030A0"/>
                </a:solidFill>
                <a:latin typeface="Times New Roman"/>
                <a:ea typeface="Times New Roman"/>
                <a:cs typeface="Times New Roman"/>
                <a:sym typeface="Times New Roman"/>
              </a:rPr>
              <a:t>Practical: 2</a:t>
            </a:r>
            <a:r>
              <a:rPr lang="en-US" sz="1400">
                <a:solidFill>
                  <a:srgbClr val="7030A0"/>
                </a:solidFill>
                <a:latin typeface="Times New Roman"/>
                <a:ea typeface="Times New Roman"/>
                <a:cs typeface="Times New Roman"/>
                <a:sym typeface="Times New Roman"/>
              </a:rPr>
              <a:t> Hrs / Week</a:t>
            </a:r>
            <a:endParaRPr sz="1400">
              <a:solidFill>
                <a:srgbClr val="7030A0"/>
              </a:solidFill>
              <a:latin typeface="Times New Roman"/>
              <a:ea typeface="Times New Roman"/>
              <a:cs typeface="Times New Roman"/>
              <a:sym typeface="Times New Roman"/>
            </a:endParaRPr>
          </a:p>
          <a:p>
            <a:pPr indent="-98322" lvl="0" marL="63500" rtl="0" algn="l">
              <a:lnSpc>
                <a:spcPct val="100000"/>
              </a:lnSpc>
              <a:spcBef>
                <a:spcPts val="500"/>
              </a:spcBef>
              <a:spcAft>
                <a:spcPts val="0"/>
              </a:spcAft>
              <a:buClr>
                <a:schemeClr val="dk1"/>
              </a:buClr>
              <a:buSzPts val="1548"/>
              <a:buFont typeface="Times New Roman"/>
              <a:buChar char=" "/>
            </a:pPr>
            <a:r>
              <a:rPr b="1" lang="en-US" sz="1200">
                <a:solidFill>
                  <a:srgbClr val="7030A0"/>
                </a:solidFill>
                <a:latin typeface="Times New Roman"/>
                <a:ea typeface="Times New Roman"/>
                <a:cs typeface="Times New Roman"/>
                <a:sym typeface="Times New Roman"/>
              </a:rPr>
              <a:t>Course Objectives:</a:t>
            </a:r>
            <a:endParaRPr sz="1400">
              <a:solidFill>
                <a:srgbClr val="7030A0"/>
              </a:solidFill>
              <a:latin typeface="Times New Roman"/>
              <a:ea typeface="Times New Roman"/>
              <a:cs typeface="Times New Roman"/>
              <a:sym typeface="Times New Roman"/>
            </a:endParaRPr>
          </a:p>
          <a:p>
            <a:pPr indent="0" lvl="1" marL="215900" rtl="0" algn="l">
              <a:lnSpc>
                <a:spcPct val="100000"/>
              </a:lnSpc>
              <a:spcBef>
                <a:spcPts val="500"/>
              </a:spcBef>
              <a:spcAft>
                <a:spcPts val="0"/>
              </a:spcAft>
              <a:buClr>
                <a:schemeClr val="dk1"/>
              </a:buClr>
              <a:buSzPts val="1327"/>
              <a:buNone/>
            </a:pPr>
            <a:r>
              <a:rPr b="1" lang="en-US" sz="1200">
                <a:solidFill>
                  <a:schemeClr val="dk1"/>
                </a:solidFill>
                <a:latin typeface="Times New Roman"/>
                <a:ea typeface="Times New Roman"/>
                <a:cs typeface="Times New Roman"/>
                <a:sym typeface="Times New Roman"/>
              </a:rPr>
              <a:t>1. Knowledge:</a:t>
            </a:r>
            <a:endParaRPr sz="1200"/>
          </a:p>
          <a:p>
            <a:pPr indent="0" lvl="1" marL="215900" rtl="0" algn="l">
              <a:lnSpc>
                <a:spcPct val="100000"/>
              </a:lnSpc>
              <a:spcBef>
                <a:spcPts val="500"/>
              </a:spcBef>
              <a:spcAft>
                <a:spcPts val="0"/>
              </a:spcAft>
              <a:buClr>
                <a:schemeClr val="dk1"/>
              </a:buClr>
              <a:buSzPts val="1327"/>
              <a:buNone/>
            </a:pPr>
            <a:r>
              <a:rPr lang="en-US" sz="1200">
                <a:solidFill>
                  <a:schemeClr val="dk1"/>
                </a:solidFill>
                <a:latin typeface="Times New Roman"/>
                <a:ea typeface="Times New Roman"/>
                <a:cs typeface="Times New Roman"/>
                <a:sym typeface="Times New Roman"/>
              </a:rPr>
              <a:t>    i. To understand the fundamentals of networking and data communications.</a:t>
            </a:r>
            <a:endParaRPr sz="1200"/>
          </a:p>
          <a:p>
            <a:pPr indent="0" lvl="1" marL="215900" rtl="0" algn="l">
              <a:lnSpc>
                <a:spcPct val="100000"/>
              </a:lnSpc>
              <a:spcBef>
                <a:spcPts val="500"/>
              </a:spcBef>
              <a:spcAft>
                <a:spcPts val="0"/>
              </a:spcAft>
              <a:buClr>
                <a:schemeClr val="dk1"/>
              </a:buClr>
              <a:buSzPts val="1327"/>
              <a:buNone/>
            </a:pPr>
            <a:r>
              <a:rPr lang="en-US" sz="1200">
                <a:solidFill>
                  <a:schemeClr val="dk1"/>
                </a:solidFill>
                <a:latin typeface="Times New Roman"/>
                <a:ea typeface="Times New Roman"/>
                <a:cs typeface="Times New Roman"/>
                <a:sym typeface="Times New Roman"/>
              </a:rPr>
              <a:t>   ii. To understand network &amp; data link layer protocols.</a:t>
            </a:r>
            <a:endParaRPr sz="1200"/>
          </a:p>
          <a:p>
            <a:pPr indent="0" lvl="1" marL="215900" rtl="0" algn="l">
              <a:lnSpc>
                <a:spcPct val="100000"/>
              </a:lnSpc>
              <a:spcBef>
                <a:spcPts val="500"/>
              </a:spcBef>
              <a:spcAft>
                <a:spcPts val="0"/>
              </a:spcAft>
              <a:buClr>
                <a:schemeClr val="dk1"/>
              </a:buClr>
              <a:buSzPts val="1327"/>
              <a:buNone/>
            </a:pPr>
            <a:r>
              <a:rPr b="1" lang="en-US" sz="1200">
                <a:solidFill>
                  <a:schemeClr val="dk1"/>
                </a:solidFill>
                <a:latin typeface="Times New Roman"/>
                <a:ea typeface="Times New Roman"/>
                <a:cs typeface="Times New Roman"/>
                <a:sym typeface="Times New Roman"/>
              </a:rPr>
              <a:t>2. Skills:   </a:t>
            </a:r>
            <a:r>
              <a:rPr lang="en-US" sz="1200">
                <a:solidFill>
                  <a:schemeClr val="dk1"/>
                </a:solidFill>
                <a:latin typeface="Times New Roman"/>
                <a:ea typeface="Times New Roman"/>
                <a:cs typeface="Times New Roman"/>
                <a:sym typeface="Times New Roman"/>
              </a:rPr>
              <a:t>i. To learn network layer protocols.</a:t>
            </a:r>
            <a:endParaRPr sz="1200"/>
          </a:p>
          <a:p>
            <a:pPr indent="0" lvl="1" marL="215900" rtl="0" algn="l">
              <a:lnSpc>
                <a:spcPct val="100000"/>
              </a:lnSpc>
              <a:spcBef>
                <a:spcPts val="500"/>
              </a:spcBef>
              <a:spcAft>
                <a:spcPts val="0"/>
              </a:spcAft>
              <a:buClr>
                <a:schemeClr val="dk1"/>
              </a:buClr>
              <a:buSzPts val="1327"/>
              <a:buNone/>
            </a:pPr>
            <a:r>
              <a:rPr b="1" lang="en-US" sz="1200">
                <a:solidFill>
                  <a:schemeClr val="dk1"/>
                </a:solidFill>
                <a:latin typeface="Times New Roman"/>
                <a:ea typeface="Times New Roman"/>
                <a:cs typeface="Times New Roman"/>
                <a:sym typeface="Times New Roman"/>
              </a:rPr>
              <a:t>3. Attitude:</a:t>
            </a:r>
            <a:endParaRPr sz="1200"/>
          </a:p>
          <a:p>
            <a:pPr indent="0" lvl="1" marL="215900" rtl="0" algn="l">
              <a:lnSpc>
                <a:spcPct val="100000"/>
              </a:lnSpc>
              <a:spcBef>
                <a:spcPts val="500"/>
              </a:spcBef>
              <a:spcAft>
                <a:spcPts val="0"/>
              </a:spcAft>
              <a:buClr>
                <a:schemeClr val="dk1"/>
              </a:buClr>
              <a:buSzPts val="1327"/>
              <a:buNone/>
            </a:pPr>
            <a:r>
              <a:rPr lang="en-US" sz="1200">
                <a:solidFill>
                  <a:schemeClr val="dk1"/>
                </a:solidFill>
                <a:latin typeface="Times New Roman"/>
                <a:ea typeface="Times New Roman"/>
                <a:cs typeface="Times New Roman"/>
                <a:sym typeface="Times New Roman"/>
              </a:rPr>
              <a:t>    i. To explore services offered by the transport layer.</a:t>
            </a:r>
            <a:endParaRPr sz="1200"/>
          </a:p>
          <a:p>
            <a:pPr indent="0" lvl="1" marL="215900" rtl="0" algn="l">
              <a:lnSpc>
                <a:spcPct val="100000"/>
              </a:lnSpc>
              <a:spcBef>
                <a:spcPts val="500"/>
              </a:spcBef>
              <a:spcAft>
                <a:spcPts val="0"/>
              </a:spcAft>
              <a:buClr>
                <a:schemeClr val="dk1"/>
              </a:buClr>
              <a:buSzPts val="1327"/>
              <a:buNone/>
            </a:pPr>
            <a:r>
              <a:rPr lang="en-US" sz="1200">
                <a:solidFill>
                  <a:schemeClr val="dk1"/>
                </a:solidFill>
                <a:latin typeface="Times New Roman"/>
                <a:ea typeface="Times New Roman"/>
                <a:cs typeface="Times New Roman"/>
                <a:sym typeface="Times New Roman"/>
              </a:rPr>
              <a:t>    ii. To understand protocols of the application layer</a:t>
            </a:r>
            <a:endParaRPr sz="1200"/>
          </a:p>
          <a:p>
            <a:pPr indent="0" lvl="1" marL="215900" rtl="0" algn="l">
              <a:lnSpc>
                <a:spcPct val="100000"/>
              </a:lnSpc>
              <a:spcBef>
                <a:spcPts val="500"/>
              </a:spcBef>
              <a:spcAft>
                <a:spcPts val="0"/>
              </a:spcAft>
              <a:buClr>
                <a:schemeClr val="dk1"/>
              </a:buClr>
              <a:buSzPts val="1327"/>
              <a:buNone/>
            </a:pPr>
            <a:r>
              <a:rPr b="1" lang="en-US" sz="1200">
                <a:solidFill>
                  <a:srgbClr val="7030A0"/>
                </a:solidFill>
                <a:latin typeface="Times New Roman"/>
                <a:ea typeface="Times New Roman"/>
                <a:cs typeface="Times New Roman"/>
                <a:sym typeface="Times New Roman"/>
              </a:rPr>
              <a:t>Course Outcomes</a:t>
            </a:r>
            <a:r>
              <a:rPr b="1" lang="en-US" sz="1200">
                <a:solidFill>
                  <a:schemeClr val="dk1"/>
                </a:solidFill>
                <a:latin typeface="Times New Roman"/>
                <a:ea typeface="Times New Roman"/>
                <a:cs typeface="Times New Roman"/>
                <a:sym typeface="Times New Roman"/>
              </a:rPr>
              <a:t>:</a:t>
            </a:r>
            <a:endParaRPr b="1" sz="1200">
              <a:solidFill>
                <a:schemeClr val="dk1"/>
              </a:solidFill>
              <a:latin typeface="Times New Roman"/>
              <a:ea typeface="Times New Roman"/>
              <a:cs typeface="Times New Roman"/>
              <a:sym typeface="Times New Roman"/>
            </a:endParaRPr>
          </a:p>
          <a:p>
            <a:pPr indent="-98322" lvl="0" marL="63500" rtl="0" algn="l">
              <a:lnSpc>
                <a:spcPct val="100000"/>
              </a:lnSpc>
              <a:spcBef>
                <a:spcPts val="900"/>
              </a:spcBef>
              <a:spcAft>
                <a:spcPts val="0"/>
              </a:spcAft>
              <a:buClr>
                <a:schemeClr val="dk1"/>
              </a:buClr>
              <a:buSzPts val="1548"/>
              <a:buFont typeface="Times New Roman"/>
              <a:buChar char=" "/>
            </a:pPr>
            <a:r>
              <a:rPr b="1" lang="en-US" sz="1200">
                <a:solidFill>
                  <a:schemeClr val="dk1"/>
                </a:solidFill>
                <a:latin typeface="Times New Roman"/>
                <a:ea typeface="Times New Roman"/>
                <a:cs typeface="Times New Roman"/>
                <a:sym typeface="Times New Roman"/>
              </a:rPr>
              <a:t>On completion of course, students should be able to</a:t>
            </a:r>
            <a:endParaRPr b="1" sz="1200">
              <a:solidFill>
                <a:schemeClr val="dk1"/>
              </a:solidFill>
              <a:latin typeface="Times New Roman"/>
              <a:ea typeface="Times New Roman"/>
              <a:cs typeface="Times New Roman"/>
              <a:sym typeface="Times New Roman"/>
            </a:endParaRPr>
          </a:p>
          <a:p>
            <a:pPr indent="0" lvl="1" marL="215900" rtl="0" algn="l">
              <a:lnSpc>
                <a:spcPct val="90000"/>
              </a:lnSpc>
              <a:spcBef>
                <a:spcPts val="600"/>
              </a:spcBef>
              <a:spcAft>
                <a:spcPts val="0"/>
              </a:spcAft>
              <a:buClr>
                <a:schemeClr val="dk1"/>
              </a:buClr>
              <a:buSzPts val="1327"/>
              <a:buNone/>
            </a:pPr>
            <a:r>
              <a:rPr lang="en-US" sz="1200">
                <a:solidFill>
                  <a:schemeClr val="dk1"/>
                </a:solidFill>
                <a:latin typeface="Times New Roman"/>
                <a:ea typeface="Times New Roman"/>
                <a:cs typeface="Times New Roman"/>
                <a:sym typeface="Times New Roman"/>
              </a:rPr>
              <a:t>1. Identify characterizing features of transmission techniques.</a:t>
            </a:r>
            <a:endParaRPr sz="1200"/>
          </a:p>
          <a:p>
            <a:pPr indent="0" lvl="1" marL="215900" rtl="0" algn="l">
              <a:lnSpc>
                <a:spcPct val="90000"/>
              </a:lnSpc>
              <a:spcBef>
                <a:spcPts val="600"/>
              </a:spcBef>
              <a:spcAft>
                <a:spcPts val="0"/>
              </a:spcAft>
              <a:buClr>
                <a:schemeClr val="dk1"/>
              </a:buClr>
              <a:buSzPts val="1327"/>
              <a:buNone/>
            </a:pPr>
            <a:r>
              <a:rPr lang="en-US" sz="1200">
                <a:solidFill>
                  <a:schemeClr val="dk1"/>
                </a:solidFill>
                <a:latin typeface="Times New Roman"/>
                <a:ea typeface="Times New Roman"/>
                <a:cs typeface="Times New Roman"/>
                <a:sym typeface="Times New Roman"/>
              </a:rPr>
              <a:t>2. Recall and Demonstrate working of flow control &amp; error control protocols.</a:t>
            </a:r>
            <a:endParaRPr sz="1200"/>
          </a:p>
          <a:p>
            <a:pPr indent="0" lvl="1" marL="215900" rtl="0" algn="l">
              <a:lnSpc>
                <a:spcPct val="90000"/>
              </a:lnSpc>
              <a:spcBef>
                <a:spcPts val="600"/>
              </a:spcBef>
              <a:spcAft>
                <a:spcPts val="0"/>
              </a:spcAft>
              <a:buClr>
                <a:schemeClr val="dk1"/>
              </a:buClr>
              <a:buSzPts val="1327"/>
              <a:buNone/>
            </a:pPr>
            <a:r>
              <a:rPr lang="en-US" sz="1200">
                <a:solidFill>
                  <a:schemeClr val="dk1"/>
                </a:solidFill>
                <a:latin typeface="Times New Roman"/>
                <a:ea typeface="Times New Roman"/>
                <a:cs typeface="Times New Roman"/>
                <a:sym typeface="Times New Roman"/>
              </a:rPr>
              <a:t>3. Select routing protocol to Develop fully-functional simulation to simulate its working.</a:t>
            </a:r>
            <a:endParaRPr sz="1200"/>
          </a:p>
          <a:p>
            <a:pPr indent="0" lvl="1" marL="215900" rtl="0" algn="l">
              <a:lnSpc>
                <a:spcPct val="90000"/>
              </a:lnSpc>
              <a:spcBef>
                <a:spcPts val="600"/>
              </a:spcBef>
              <a:spcAft>
                <a:spcPts val="0"/>
              </a:spcAft>
              <a:buClr>
                <a:schemeClr val="dk1"/>
              </a:buClr>
              <a:buSzPts val="1327"/>
              <a:buNone/>
            </a:pPr>
            <a:r>
              <a:rPr lang="en-US" sz="1200">
                <a:solidFill>
                  <a:schemeClr val="dk1"/>
                </a:solidFill>
                <a:latin typeface="Times New Roman"/>
                <a:ea typeface="Times New Roman"/>
                <a:cs typeface="Times New Roman"/>
                <a:sym typeface="Times New Roman"/>
              </a:rPr>
              <a:t>4. Define connection oriented &amp; connectionless transport layer protocols &amp; build working  applications based on it.</a:t>
            </a:r>
            <a:endParaRPr sz="1200"/>
          </a:p>
          <a:p>
            <a:pPr indent="0" lvl="1" marL="215900" rtl="0" algn="l">
              <a:lnSpc>
                <a:spcPct val="90000"/>
              </a:lnSpc>
              <a:spcBef>
                <a:spcPts val="600"/>
              </a:spcBef>
              <a:spcAft>
                <a:spcPts val="0"/>
              </a:spcAft>
              <a:buClr>
                <a:schemeClr val="dk1"/>
              </a:buClr>
              <a:buSzPts val="1327"/>
              <a:buNone/>
            </a:pPr>
            <a:r>
              <a:rPr lang="en-US" sz="1200">
                <a:solidFill>
                  <a:schemeClr val="dk1"/>
                </a:solidFill>
                <a:latin typeface="Times New Roman"/>
                <a:ea typeface="Times New Roman"/>
                <a:cs typeface="Times New Roman"/>
                <a:sym typeface="Times New Roman"/>
              </a:rPr>
              <a:t>5. Choose application layer protocol and make use of it in a suitable environment.</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359" name="Google Shape;359;p2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360" name="Google Shape;360;p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361" name="Google Shape;361;p20"/>
          <p:cNvSpPr txBox="1"/>
          <p:nvPr>
            <p:ph idx="4294967295" type="title"/>
          </p:nvPr>
        </p:nvSpPr>
        <p:spPr>
          <a:xfrm>
            <a:off x="0" y="1041400"/>
            <a:ext cx="1457325" cy="2994025"/>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2400">
                <a:latin typeface="Times New Roman"/>
                <a:ea typeface="Times New Roman"/>
                <a:cs typeface="Times New Roman"/>
                <a:sym typeface="Times New Roman"/>
              </a:rPr>
              <a:t>Transport Layer Vs. Network Layer</a:t>
            </a:r>
            <a:endParaRPr sz="2400">
              <a:latin typeface="Times New Roman"/>
              <a:ea typeface="Times New Roman"/>
              <a:cs typeface="Times New Roman"/>
              <a:sym typeface="Times New Roman"/>
            </a:endParaRPr>
          </a:p>
        </p:txBody>
      </p:sp>
      <p:sp>
        <p:nvSpPr>
          <p:cNvPr id="362" name="Google Shape;362;p2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63" name="Google Shape;363;p2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64" name="Google Shape;364;p2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365" name="Google Shape;365;p20"/>
          <p:cNvPicPr preferRelativeResize="0"/>
          <p:nvPr/>
        </p:nvPicPr>
        <p:blipFill rotWithShape="1">
          <a:blip r:embed="rId4">
            <a:alphaModFix/>
          </a:blip>
          <a:srcRect b="0" l="0" r="0" t="0"/>
          <a:stretch/>
        </p:blipFill>
        <p:spPr>
          <a:xfrm>
            <a:off x="1381991" y="47022"/>
            <a:ext cx="6976196" cy="45821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371" name="Google Shape;371;p2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372" name="Google Shape;372;p2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373" name="Google Shape;373;p21"/>
          <p:cNvSpPr txBox="1"/>
          <p:nvPr>
            <p:ph idx="4294967295" type="title"/>
          </p:nvPr>
        </p:nvSpPr>
        <p:spPr>
          <a:xfrm>
            <a:off x="0" y="1041400"/>
            <a:ext cx="1457325" cy="2994025"/>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2400">
                <a:latin typeface="Times New Roman"/>
                <a:ea typeface="Times New Roman"/>
                <a:cs typeface="Times New Roman"/>
                <a:sym typeface="Times New Roman"/>
              </a:rPr>
              <a:t>Transport Layer Vs. Network Layer</a:t>
            </a:r>
            <a:endParaRPr sz="2400">
              <a:latin typeface="Times New Roman"/>
              <a:ea typeface="Times New Roman"/>
              <a:cs typeface="Times New Roman"/>
              <a:sym typeface="Times New Roman"/>
            </a:endParaRPr>
          </a:p>
        </p:txBody>
      </p:sp>
      <p:pic>
        <p:nvPicPr>
          <p:cNvPr id="374" name="Google Shape;374;p21"/>
          <p:cNvPicPr preferRelativeResize="0"/>
          <p:nvPr/>
        </p:nvPicPr>
        <p:blipFill rotWithShape="1">
          <a:blip r:embed="rId3">
            <a:alphaModFix/>
          </a:blip>
          <a:srcRect b="0" l="0" r="0" t="0"/>
          <a:stretch/>
        </p:blipFill>
        <p:spPr>
          <a:xfrm>
            <a:off x="1457540" y="82503"/>
            <a:ext cx="7686460" cy="4546647"/>
          </a:xfrm>
          <a:prstGeom prst="rect">
            <a:avLst/>
          </a:prstGeom>
          <a:noFill/>
          <a:ln>
            <a:noFill/>
          </a:ln>
        </p:spPr>
      </p:pic>
      <p:sp>
        <p:nvSpPr>
          <p:cNvPr id="375" name="Google Shape;375;p2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76" name="Google Shape;376;p2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77" name="Google Shape;377;p2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383" name="Google Shape;383;p2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384" name="Google Shape;384;p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cxnSp>
        <p:nvCxnSpPr>
          <p:cNvPr id="385" name="Google Shape;385;p2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86" name="Google Shape;386;p2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87" name="Google Shape;387;p2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88" name="Google Shape;388;p2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89" name="Google Shape;389;p2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390" name="Google Shape;390;p22"/>
          <p:cNvSpPr/>
          <p:nvPr/>
        </p:nvSpPr>
        <p:spPr>
          <a:xfrm>
            <a:off x="2292691" y="43804"/>
            <a:ext cx="42691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C00000"/>
                </a:solidFill>
                <a:latin typeface="Times New Roman"/>
                <a:ea typeface="Times New Roman"/>
                <a:cs typeface="Times New Roman"/>
                <a:sym typeface="Times New Roman"/>
              </a:rPr>
              <a:t>Client Server Architecture</a:t>
            </a:r>
            <a:endParaRPr b="0" i="0" sz="2800" u="none" cap="none" strike="noStrike">
              <a:solidFill>
                <a:srgbClr val="C00000"/>
              </a:solidFill>
              <a:latin typeface="Arial"/>
              <a:ea typeface="Arial"/>
              <a:cs typeface="Arial"/>
              <a:sym typeface="Arial"/>
            </a:endParaRPr>
          </a:p>
        </p:txBody>
      </p:sp>
      <p:sp>
        <p:nvSpPr>
          <p:cNvPr id="391" name="Google Shape;391;p22"/>
          <p:cNvSpPr/>
          <p:nvPr/>
        </p:nvSpPr>
        <p:spPr>
          <a:xfrm>
            <a:off x="580429" y="681823"/>
            <a:ext cx="8161160" cy="3631763"/>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New Roman"/>
                <a:ea typeface="Times New Roman"/>
                <a:cs typeface="Times New Roman"/>
                <a:sym typeface="Times New Roman"/>
              </a:rPr>
              <a:t>There are </a:t>
            </a:r>
            <a:r>
              <a:rPr b="0" i="0" lang="en-US" sz="1600" u="none" cap="none" strike="noStrike">
                <a:solidFill>
                  <a:srgbClr val="FF0000"/>
                </a:solidFill>
                <a:latin typeface="Times New Roman"/>
                <a:ea typeface="Times New Roman"/>
                <a:cs typeface="Times New Roman"/>
                <a:sym typeface="Times New Roman"/>
              </a:rPr>
              <a:t>several ways to achieve </a:t>
            </a:r>
            <a:r>
              <a:rPr b="1" i="0" lang="en-US" sz="2000" u="none" cap="none" strike="noStrike">
                <a:solidFill>
                  <a:srgbClr val="002060"/>
                </a:solidFill>
                <a:latin typeface="Times New Roman"/>
                <a:ea typeface="Times New Roman"/>
                <a:cs typeface="Times New Roman"/>
                <a:sym typeface="Times New Roman"/>
              </a:rPr>
              <a:t>Process-to-Process </a:t>
            </a:r>
            <a:r>
              <a:rPr b="0" i="0" lang="en-US" sz="1600" u="none" cap="none" strike="noStrike">
                <a:solidFill>
                  <a:srgbClr val="FF0000"/>
                </a:solidFill>
                <a:latin typeface="Times New Roman"/>
                <a:ea typeface="Times New Roman"/>
                <a:cs typeface="Times New Roman"/>
                <a:sym typeface="Times New Roman"/>
              </a:rPr>
              <a:t>communication</a:t>
            </a:r>
            <a:r>
              <a:rPr b="0" i="0" lang="en-US" sz="1600" u="none" cap="none" strike="noStrike">
                <a:solidFill>
                  <a:srgbClr val="000000"/>
                </a:solidFill>
                <a:latin typeface="Times New Roman"/>
                <a:ea typeface="Times New Roman"/>
                <a:cs typeface="Times New Roman"/>
                <a:sym typeface="Times New Roman"/>
              </a:rPr>
              <a:t>, the most common one is through the </a:t>
            </a:r>
            <a:r>
              <a:rPr b="1" i="0" lang="en-US" sz="1800" u="none" cap="none" strike="noStrike">
                <a:solidFill>
                  <a:srgbClr val="FF0000"/>
                </a:solidFill>
                <a:latin typeface="Times New Roman"/>
                <a:ea typeface="Times New Roman"/>
                <a:cs typeface="Times New Roman"/>
                <a:sym typeface="Times New Roman"/>
              </a:rPr>
              <a:t>Client/Server paradigm</a:t>
            </a:r>
            <a:r>
              <a:rPr b="0" i="0" lang="en-US" sz="1600" u="none" cap="none" strike="noStrike">
                <a:solidFill>
                  <a:srgbClr val="000000"/>
                </a:solidFill>
                <a:latin typeface="Times New Roman"/>
                <a:ea typeface="Times New Roman"/>
                <a:cs typeface="Times New Roman"/>
                <a:sym typeface="Times New Roman"/>
              </a:rPr>
              <a:t>.</a:t>
            </a:r>
            <a:endParaRPr/>
          </a:p>
          <a:p>
            <a:pPr indent="-184150" lvl="0" marL="285750" marR="0" rtl="0" algn="just">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New Roman"/>
                <a:ea typeface="Times New Roman"/>
                <a:cs typeface="Times New Roman"/>
                <a:sym typeface="Times New Roman"/>
              </a:rPr>
              <a:t> A process on the </a:t>
            </a:r>
            <a:r>
              <a:rPr b="0" i="0" lang="en-US" sz="1600" u="none" cap="none" strike="noStrike">
                <a:solidFill>
                  <a:srgbClr val="C00000"/>
                </a:solidFill>
                <a:latin typeface="Times New Roman"/>
                <a:ea typeface="Times New Roman"/>
                <a:cs typeface="Times New Roman"/>
                <a:sym typeface="Times New Roman"/>
              </a:rPr>
              <a:t>local host, called a client, </a:t>
            </a:r>
            <a:r>
              <a:rPr b="0" i="0" lang="en-US" sz="1600" u="none" cap="none" strike="noStrike">
                <a:solidFill>
                  <a:srgbClr val="000000"/>
                </a:solidFill>
                <a:latin typeface="Times New Roman"/>
                <a:ea typeface="Times New Roman"/>
                <a:cs typeface="Times New Roman"/>
                <a:sym typeface="Times New Roman"/>
              </a:rPr>
              <a:t>needs services from a process usually on the </a:t>
            </a:r>
            <a:r>
              <a:rPr b="1" i="0" lang="en-US" sz="1600" u="none" cap="none" strike="noStrike">
                <a:solidFill>
                  <a:srgbClr val="002060"/>
                </a:solidFill>
                <a:latin typeface="Times New Roman"/>
                <a:ea typeface="Times New Roman"/>
                <a:cs typeface="Times New Roman"/>
                <a:sym typeface="Times New Roman"/>
              </a:rPr>
              <a:t>remote host, called a server.</a:t>
            </a:r>
            <a:endParaRPr/>
          </a:p>
          <a:p>
            <a:pPr indent="-184150" lvl="0" marL="285750" marR="0" rtl="0" algn="just">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FF0000"/>
                </a:solidFill>
                <a:latin typeface="Times New Roman"/>
                <a:ea typeface="Times New Roman"/>
                <a:cs typeface="Times New Roman"/>
                <a:sym typeface="Times New Roman"/>
              </a:rPr>
              <a:t>Both processes </a:t>
            </a:r>
            <a:r>
              <a:rPr b="0" i="0" lang="en-US" sz="1600" u="none" cap="none" strike="noStrike">
                <a:solidFill>
                  <a:srgbClr val="000000"/>
                </a:solidFill>
                <a:latin typeface="Times New Roman"/>
                <a:ea typeface="Times New Roman"/>
                <a:cs typeface="Times New Roman"/>
                <a:sym typeface="Times New Roman"/>
              </a:rPr>
              <a:t>(client and server) have the </a:t>
            </a:r>
            <a:r>
              <a:rPr b="0" i="0" lang="en-US" sz="1600" u="none" cap="none" strike="noStrike">
                <a:solidFill>
                  <a:srgbClr val="FF0000"/>
                </a:solidFill>
                <a:latin typeface="Times New Roman"/>
                <a:ea typeface="Times New Roman"/>
                <a:cs typeface="Times New Roman"/>
                <a:sym typeface="Times New Roman"/>
              </a:rPr>
              <a:t>same name</a:t>
            </a:r>
            <a:r>
              <a:rPr b="0" i="0" lang="en-US" sz="1600" u="none" cap="none" strike="noStrike">
                <a:solidFill>
                  <a:srgbClr val="000000"/>
                </a:solidFill>
                <a:latin typeface="Times New Roman"/>
                <a:ea typeface="Times New Roman"/>
                <a:cs typeface="Times New Roman"/>
                <a:sym typeface="Times New Roman"/>
              </a:rPr>
              <a:t>. For example, </a:t>
            </a:r>
            <a:r>
              <a:rPr b="1" i="0" lang="en-US" sz="1600" u="none" cap="none" strike="noStrike">
                <a:solidFill>
                  <a:srgbClr val="002060"/>
                </a:solidFill>
                <a:latin typeface="Times New Roman"/>
                <a:ea typeface="Times New Roman"/>
                <a:cs typeface="Times New Roman"/>
                <a:sym typeface="Times New Roman"/>
              </a:rPr>
              <a:t>to get the </a:t>
            </a:r>
            <a:r>
              <a:rPr b="1" i="0" lang="en-US" sz="1600" u="none" cap="none" strike="noStrike">
                <a:solidFill>
                  <a:srgbClr val="C00000"/>
                </a:solidFill>
                <a:latin typeface="Times New Roman"/>
                <a:ea typeface="Times New Roman"/>
                <a:cs typeface="Times New Roman"/>
                <a:sym typeface="Times New Roman"/>
              </a:rPr>
              <a:t>day and time </a:t>
            </a:r>
            <a:r>
              <a:rPr b="1" i="0" lang="en-US" sz="1600" u="none" cap="none" strike="noStrike">
                <a:solidFill>
                  <a:srgbClr val="002060"/>
                </a:solidFill>
                <a:latin typeface="Times New Roman"/>
                <a:ea typeface="Times New Roman"/>
                <a:cs typeface="Times New Roman"/>
                <a:sym typeface="Times New Roman"/>
              </a:rPr>
              <a:t>from a remote machine, we need a </a:t>
            </a:r>
            <a:r>
              <a:rPr b="1" i="0" lang="en-US" sz="1600" u="none" cap="none" strike="noStrike">
                <a:solidFill>
                  <a:srgbClr val="C00000"/>
                </a:solidFill>
                <a:latin typeface="Times New Roman"/>
                <a:ea typeface="Times New Roman"/>
                <a:cs typeface="Times New Roman"/>
                <a:sym typeface="Times New Roman"/>
              </a:rPr>
              <a:t>Daytime </a:t>
            </a:r>
            <a:r>
              <a:rPr b="1" i="0" lang="en-US" sz="1600" u="none" cap="none" strike="noStrike">
                <a:solidFill>
                  <a:srgbClr val="002060"/>
                </a:solidFill>
                <a:latin typeface="Times New Roman"/>
                <a:ea typeface="Times New Roman"/>
                <a:cs typeface="Times New Roman"/>
                <a:sym typeface="Times New Roman"/>
              </a:rPr>
              <a:t>client process running on the local host and a Daytime server process running on a remote machine.</a:t>
            </a:r>
            <a:endParaRPr/>
          </a:p>
          <a:p>
            <a:pPr indent="-184150" lvl="0" marL="285750" marR="0" rtl="0" algn="just">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New Roman"/>
                <a:ea typeface="Times New Roman"/>
                <a:cs typeface="Times New Roman"/>
                <a:sym typeface="Times New Roman"/>
              </a:rPr>
              <a:t>Operating systems today support both </a:t>
            </a:r>
            <a:r>
              <a:rPr b="1" i="0" lang="en-US" sz="1600" u="none" cap="none" strike="noStrike">
                <a:solidFill>
                  <a:srgbClr val="C00000"/>
                </a:solidFill>
                <a:latin typeface="Times New Roman"/>
                <a:ea typeface="Times New Roman"/>
                <a:cs typeface="Times New Roman"/>
                <a:sym typeface="Times New Roman"/>
              </a:rPr>
              <a:t>multiuser</a:t>
            </a:r>
            <a:r>
              <a:rPr b="0" i="0" lang="en-US" sz="1600" u="none" cap="none" strike="noStrike">
                <a:solidFill>
                  <a:srgbClr val="FF0000"/>
                </a:solidFill>
                <a:latin typeface="Times New Roman"/>
                <a:ea typeface="Times New Roman"/>
                <a:cs typeface="Times New Roman"/>
                <a:sym typeface="Times New Roman"/>
              </a:rPr>
              <a:t> </a:t>
            </a:r>
            <a:r>
              <a:rPr b="0" i="0" lang="en-US" sz="1600" u="none" cap="none" strike="noStrike">
                <a:solidFill>
                  <a:schemeClr val="dk1"/>
                </a:solidFill>
                <a:latin typeface="Times New Roman"/>
                <a:ea typeface="Times New Roman"/>
                <a:cs typeface="Times New Roman"/>
                <a:sym typeface="Times New Roman"/>
              </a:rPr>
              <a:t>and</a:t>
            </a:r>
            <a:r>
              <a:rPr b="0" i="0" lang="en-US" sz="1600" u="none" cap="none" strike="noStrike">
                <a:solidFill>
                  <a:srgbClr val="FF0000"/>
                </a:solidFill>
                <a:latin typeface="Times New Roman"/>
                <a:ea typeface="Times New Roman"/>
                <a:cs typeface="Times New Roman"/>
                <a:sym typeface="Times New Roman"/>
              </a:rPr>
              <a:t> </a:t>
            </a:r>
            <a:r>
              <a:rPr b="1" i="0" lang="en-US" sz="1600" u="none" cap="none" strike="noStrike">
                <a:solidFill>
                  <a:srgbClr val="C00000"/>
                </a:solidFill>
                <a:latin typeface="Times New Roman"/>
                <a:ea typeface="Times New Roman"/>
                <a:cs typeface="Times New Roman"/>
                <a:sym typeface="Times New Roman"/>
              </a:rPr>
              <a:t>multiprogramming </a:t>
            </a:r>
            <a:r>
              <a:rPr b="0" i="0" lang="en-US" sz="1600" u="none" cap="none" strike="noStrike">
                <a:solidFill>
                  <a:srgbClr val="FF0000"/>
                </a:solidFill>
                <a:latin typeface="Times New Roman"/>
                <a:ea typeface="Times New Roman"/>
                <a:cs typeface="Times New Roman"/>
                <a:sym typeface="Times New Roman"/>
              </a:rPr>
              <a:t>environments.</a:t>
            </a:r>
            <a:endParaRPr/>
          </a:p>
          <a:p>
            <a:pPr indent="-184150" lvl="0" marL="285750" marR="0" rtl="0" algn="just">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New Roman"/>
                <a:ea typeface="Times New Roman"/>
                <a:cs typeface="Times New Roman"/>
                <a:sym typeface="Times New Roman"/>
              </a:rPr>
              <a:t>A remote computer can run </a:t>
            </a:r>
            <a:r>
              <a:rPr b="0" i="0" lang="en-US" sz="1600" u="none" cap="none" strike="noStrike">
                <a:solidFill>
                  <a:srgbClr val="FF0000"/>
                </a:solidFill>
                <a:latin typeface="Times New Roman"/>
                <a:ea typeface="Times New Roman"/>
                <a:cs typeface="Times New Roman"/>
                <a:sym typeface="Times New Roman"/>
              </a:rPr>
              <a:t>several server programs at the same time</a:t>
            </a:r>
            <a:r>
              <a:rPr b="0" i="0" lang="en-US" sz="1600" u="none" cap="none" strike="noStrike">
                <a:solidFill>
                  <a:srgbClr val="000000"/>
                </a:solidFill>
                <a:latin typeface="Times New Roman"/>
                <a:ea typeface="Times New Roman"/>
                <a:cs typeface="Times New Roman"/>
                <a:sym typeface="Times New Roman"/>
              </a:rPr>
              <a:t>, just as local computers can run </a:t>
            </a:r>
            <a:r>
              <a:rPr b="0" i="0" lang="en-US" sz="1600" u="none" cap="none" strike="noStrike">
                <a:solidFill>
                  <a:srgbClr val="FF0000"/>
                </a:solidFill>
                <a:latin typeface="Times New Roman"/>
                <a:ea typeface="Times New Roman"/>
                <a:cs typeface="Times New Roman"/>
                <a:sym typeface="Times New Roman"/>
              </a:rPr>
              <a:t>one or more client programs at the same time. </a:t>
            </a:r>
            <a:endParaRPr b="0" i="0" sz="14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397" name="Google Shape;397;p2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398" name="Google Shape;398;p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399" name="Google Shape;399;p23"/>
          <p:cNvSpPr txBox="1"/>
          <p:nvPr>
            <p:ph idx="4294967295" type="title"/>
          </p:nvPr>
        </p:nvSpPr>
        <p:spPr>
          <a:xfrm>
            <a:off x="0" y="204788"/>
            <a:ext cx="6696075" cy="33655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sz="4800">
                <a:latin typeface="Times New Roman"/>
                <a:ea typeface="Times New Roman"/>
                <a:cs typeface="Times New Roman"/>
                <a:sym typeface="Times New Roman"/>
              </a:rPr>
              <a:t>Port Numbers</a:t>
            </a:r>
            <a:endParaRPr sz="4800">
              <a:latin typeface="Times New Roman"/>
              <a:ea typeface="Times New Roman"/>
              <a:cs typeface="Times New Roman"/>
              <a:sym typeface="Times New Roman"/>
            </a:endParaRPr>
          </a:p>
        </p:txBody>
      </p:sp>
      <p:sp>
        <p:nvSpPr>
          <p:cNvPr id="400" name="Google Shape;400;p23"/>
          <p:cNvSpPr txBox="1"/>
          <p:nvPr/>
        </p:nvSpPr>
        <p:spPr>
          <a:xfrm>
            <a:off x="639676" y="1479918"/>
            <a:ext cx="5308840" cy="1838038"/>
          </a:xfrm>
          <a:prstGeom prst="rect">
            <a:avLst/>
          </a:prstGeom>
          <a:solidFill>
            <a:srgbClr val="E4E8ED"/>
          </a:solidFill>
          <a:ln>
            <a:noFill/>
          </a:ln>
        </p:spPr>
        <p:txBody>
          <a:bodyPr anchorCtr="0" anchor="t" bIns="34275" lIns="68575" spcFirstLastPara="1" rIns="68575" wrap="square" tIns="34275">
            <a:noAutofit/>
          </a:bodyPr>
          <a:lstStyle/>
          <a:p>
            <a:pPr indent="-342900" lvl="0" marL="412750" marR="0" rtl="0" algn="just">
              <a:lnSpc>
                <a:spcPct val="100000"/>
              </a:lnSpc>
              <a:spcBef>
                <a:spcPts val="0"/>
              </a:spcBef>
              <a:spcAft>
                <a:spcPts val="0"/>
              </a:spcAft>
              <a:buClr>
                <a:srgbClr val="CC0000"/>
              </a:buClr>
              <a:buSzPts val="2100"/>
              <a:buFont typeface="Noto Sans Symbols"/>
              <a:buChar char="⮚"/>
            </a:pPr>
            <a:r>
              <a:rPr b="0" i="0" lang="en-US" sz="1400" u="none" cap="none" strike="noStrike">
                <a:solidFill>
                  <a:srgbClr val="000066"/>
                </a:solidFill>
                <a:latin typeface="Times New Roman"/>
                <a:ea typeface="Times New Roman"/>
                <a:cs typeface="Times New Roman"/>
                <a:sym typeface="Times New Roman"/>
              </a:rPr>
              <a:t>On a TCP/IP network the </a:t>
            </a:r>
            <a:r>
              <a:rPr b="1" i="0" lang="en-US" sz="1400" u="none" cap="none" strike="noStrike">
                <a:solidFill>
                  <a:srgbClr val="C00000"/>
                </a:solidFill>
                <a:latin typeface="Times New Roman"/>
                <a:ea typeface="Times New Roman"/>
                <a:cs typeface="Times New Roman"/>
                <a:sym typeface="Times New Roman"/>
              </a:rPr>
              <a:t>IP address identifies </a:t>
            </a:r>
            <a:r>
              <a:rPr b="0" i="0" lang="en-US" sz="1400" u="none" cap="none" strike="noStrike">
                <a:solidFill>
                  <a:srgbClr val="000066"/>
                </a:solidFill>
                <a:latin typeface="Times New Roman"/>
                <a:ea typeface="Times New Roman"/>
                <a:cs typeface="Times New Roman"/>
                <a:sym typeface="Times New Roman"/>
              </a:rPr>
              <a:t>the device e.g. </a:t>
            </a:r>
            <a:r>
              <a:rPr b="1" i="0" lang="en-US" sz="1400" u="none" cap="none" strike="noStrike">
                <a:solidFill>
                  <a:srgbClr val="C00000"/>
                </a:solidFill>
                <a:latin typeface="Times New Roman"/>
                <a:ea typeface="Times New Roman"/>
                <a:cs typeface="Times New Roman"/>
                <a:sym typeface="Times New Roman"/>
              </a:rPr>
              <a:t>computer.</a:t>
            </a:r>
            <a:endParaRPr b="1" i="0" sz="1400" u="none" cap="none" strike="noStrike">
              <a:solidFill>
                <a:srgbClr val="C00000"/>
              </a:solidFill>
              <a:latin typeface="Times New Roman"/>
              <a:ea typeface="Times New Roman"/>
              <a:cs typeface="Times New Roman"/>
              <a:sym typeface="Times New Roman"/>
            </a:endParaRPr>
          </a:p>
          <a:p>
            <a:pPr indent="-342900" lvl="0" marL="412750" marR="0" rtl="0" algn="just">
              <a:lnSpc>
                <a:spcPct val="100000"/>
              </a:lnSpc>
              <a:spcBef>
                <a:spcPts val="0"/>
              </a:spcBef>
              <a:spcAft>
                <a:spcPts val="0"/>
              </a:spcAft>
              <a:buClr>
                <a:srgbClr val="CC0000"/>
              </a:buClr>
              <a:buSzPts val="2100"/>
              <a:buFont typeface="Noto Sans Symbols"/>
              <a:buChar char="⮚"/>
            </a:pPr>
            <a:r>
              <a:rPr b="0" i="0" lang="en-US" sz="1400" u="none" cap="none" strike="noStrike">
                <a:solidFill>
                  <a:srgbClr val="000066"/>
                </a:solidFill>
                <a:latin typeface="Times New Roman"/>
                <a:ea typeface="Times New Roman"/>
                <a:cs typeface="Times New Roman"/>
                <a:sym typeface="Times New Roman"/>
              </a:rPr>
              <a:t>However an </a:t>
            </a:r>
            <a:r>
              <a:rPr b="0" i="0" lang="en-US" sz="1400" u="none" cap="none" strike="noStrike">
                <a:solidFill>
                  <a:schemeClr val="dk1"/>
                </a:solidFill>
                <a:latin typeface="Times New Roman"/>
                <a:ea typeface="Times New Roman"/>
                <a:cs typeface="Times New Roman"/>
                <a:sym typeface="Times New Roman"/>
              </a:rPr>
              <a:t>IP address alone is not sufficient for running network applications</a:t>
            </a:r>
            <a:r>
              <a:rPr b="0" i="0" lang="en-US" sz="1400" u="none" cap="none" strike="noStrike">
                <a:solidFill>
                  <a:srgbClr val="C00000"/>
                </a:solidFill>
                <a:latin typeface="Times New Roman"/>
                <a:ea typeface="Times New Roman"/>
                <a:cs typeface="Times New Roman"/>
                <a:sym typeface="Times New Roman"/>
              </a:rPr>
              <a:t>, as a computer can run multiple applications and/or services</a:t>
            </a:r>
            <a:r>
              <a:rPr b="0" i="0" lang="en-US" sz="1400" u="none" cap="none" strike="noStrike">
                <a:solidFill>
                  <a:srgbClr val="000066"/>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342900" lvl="0" marL="412750" marR="0" rtl="0" algn="just">
              <a:lnSpc>
                <a:spcPct val="100000"/>
              </a:lnSpc>
              <a:spcBef>
                <a:spcPts val="0"/>
              </a:spcBef>
              <a:spcAft>
                <a:spcPts val="0"/>
              </a:spcAft>
              <a:buClr>
                <a:srgbClr val="CC0000"/>
              </a:buClr>
              <a:buSzPts val="2100"/>
              <a:buFont typeface="Noto Sans Symbols"/>
              <a:buChar char="⮚"/>
            </a:pPr>
            <a:r>
              <a:rPr b="0" i="0" lang="en-US" sz="1400" u="none" cap="none" strike="noStrike">
                <a:solidFill>
                  <a:srgbClr val="000066"/>
                </a:solidFill>
                <a:latin typeface="Times New Roman"/>
                <a:ea typeface="Times New Roman"/>
                <a:cs typeface="Times New Roman"/>
                <a:sym typeface="Times New Roman"/>
              </a:rPr>
              <a:t>Just as the </a:t>
            </a:r>
            <a:r>
              <a:rPr b="1" i="0" lang="en-US" sz="1400" u="none" cap="none" strike="noStrike">
                <a:solidFill>
                  <a:srgbClr val="C00000"/>
                </a:solidFill>
                <a:latin typeface="Times New Roman"/>
                <a:ea typeface="Times New Roman"/>
                <a:cs typeface="Times New Roman"/>
                <a:sym typeface="Times New Roman"/>
              </a:rPr>
              <a:t>IP address identifies the computer</a:t>
            </a:r>
            <a:r>
              <a:rPr b="0" i="0" lang="en-US" sz="1400" u="none" cap="none" strike="noStrike">
                <a:solidFill>
                  <a:srgbClr val="000066"/>
                </a:solidFill>
                <a:latin typeface="Times New Roman"/>
                <a:ea typeface="Times New Roman"/>
                <a:cs typeface="Times New Roman"/>
                <a:sym typeface="Times New Roman"/>
              </a:rPr>
              <a:t>, The network </a:t>
            </a:r>
            <a:r>
              <a:rPr b="1" i="0" lang="en-US" sz="1400" u="none" cap="none" strike="noStrike">
                <a:solidFill>
                  <a:srgbClr val="C00000"/>
                </a:solidFill>
                <a:latin typeface="Times New Roman"/>
                <a:ea typeface="Times New Roman"/>
                <a:cs typeface="Times New Roman"/>
                <a:sym typeface="Times New Roman"/>
              </a:rPr>
              <a:t>port</a:t>
            </a:r>
            <a:r>
              <a:rPr b="0" i="0" lang="en-US" sz="1400" u="none" cap="none" strike="noStrike">
                <a:solidFill>
                  <a:srgbClr val="000066"/>
                </a:solidFill>
                <a:latin typeface="Times New Roman"/>
                <a:ea typeface="Times New Roman"/>
                <a:cs typeface="Times New Roman"/>
                <a:sym typeface="Times New Roman"/>
              </a:rPr>
              <a:t> identifies the </a:t>
            </a:r>
            <a:r>
              <a:rPr b="1" i="0" lang="en-US" sz="1400" u="none" cap="none" strike="noStrike">
                <a:solidFill>
                  <a:schemeClr val="dk1"/>
                </a:solidFill>
                <a:latin typeface="Times New Roman"/>
                <a:ea typeface="Times New Roman"/>
                <a:cs typeface="Times New Roman"/>
                <a:sym typeface="Times New Roman"/>
              </a:rPr>
              <a:t>application </a:t>
            </a:r>
            <a:r>
              <a:rPr b="0" i="0" lang="en-US" sz="1400" u="none" cap="none" strike="noStrike">
                <a:solidFill>
                  <a:schemeClr val="dk1"/>
                </a:solidFill>
                <a:latin typeface="Times New Roman"/>
                <a:ea typeface="Times New Roman"/>
                <a:cs typeface="Times New Roman"/>
                <a:sym typeface="Times New Roman"/>
              </a:rPr>
              <a:t>or</a:t>
            </a:r>
            <a:r>
              <a:rPr b="1" i="0" lang="en-US" sz="1400" u="none" cap="none" strike="noStrike">
                <a:solidFill>
                  <a:schemeClr val="dk1"/>
                </a:solidFill>
                <a:latin typeface="Times New Roman"/>
                <a:ea typeface="Times New Roman"/>
                <a:cs typeface="Times New Roman"/>
                <a:sym typeface="Times New Roman"/>
              </a:rPr>
              <a:t> service</a:t>
            </a:r>
            <a:r>
              <a:rPr b="0" i="0" lang="en-US" sz="1400" u="none" cap="none" strike="noStrike">
                <a:solidFill>
                  <a:srgbClr val="000066"/>
                </a:solidFill>
                <a:latin typeface="Times New Roman"/>
                <a:ea typeface="Times New Roman"/>
                <a:cs typeface="Times New Roman"/>
                <a:sym typeface="Times New Roman"/>
              </a:rPr>
              <a:t> running on the computer.</a:t>
            </a:r>
            <a:endParaRPr b="0" i="0" sz="1400" u="none" cap="none" strike="noStrike">
              <a:solidFill>
                <a:srgbClr val="000000"/>
              </a:solidFill>
              <a:latin typeface="Times New Roman"/>
              <a:ea typeface="Times New Roman"/>
              <a:cs typeface="Times New Roman"/>
              <a:sym typeface="Times New Roman"/>
            </a:endParaRPr>
          </a:p>
        </p:txBody>
      </p:sp>
      <p:sp>
        <p:nvSpPr>
          <p:cNvPr id="401" name="Google Shape;401;p23"/>
          <p:cNvSpPr txBox="1"/>
          <p:nvPr/>
        </p:nvSpPr>
        <p:spPr>
          <a:xfrm>
            <a:off x="5715000" y="4437162"/>
            <a:ext cx="3373041" cy="31492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Times New Roman"/>
              <a:buNone/>
            </a:pPr>
            <a:r>
              <a:rPr b="1" i="0" lang="en-US" sz="1200" u="none" cap="none" strike="noStrike">
                <a:solidFill>
                  <a:schemeClr val="dk1"/>
                </a:solidFill>
                <a:latin typeface="Times New Roman"/>
                <a:ea typeface="Times New Roman"/>
                <a:cs typeface="Times New Roman"/>
                <a:sym typeface="Times New Roman"/>
              </a:rPr>
              <a:t>Figure:</a:t>
            </a:r>
            <a:r>
              <a:rPr b="0" i="0" lang="en-US" sz="1200" u="none" cap="none" strike="noStrike">
                <a:solidFill>
                  <a:schemeClr val="dk1"/>
                </a:solidFill>
                <a:latin typeface="Times New Roman"/>
                <a:ea typeface="Times New Roman"/>
                <a:cs typeface="Times New Roman"/>
                <a:sym typeface="Times New Roman"/>
              </a:rPr>
              <a:t> TCP/IP ports and sockets</a:t>
            </a:r>
            <a:endParaRPr b="0" i="0" sz="1200" u="none" cap="none" strike="noStrike">
              <a:solidFill>
                <a:schemeClr val="dk1"/>
              </a:solidFill>
              <a:latin typeface="Times New Roman"/>
              <a:ea typeface="Times New Roman"/>
              <a:cs typeface="Times New Roman"/>
              <a:sym typeface="Times New Roman"/>
            </a:endParaRPr>
          </a:p>
        </p:txBody>
      </p:sp>
      <p:pic>
        <p:nvPicPr>
          <p:cNvPr id="402" name="Google Shape;402;p23"/>
          <p:cNvPicPr preferRelativeResize="0"/>
          <p:nvPr/>
        </p:nvPicPr>
        <p:blipFill rotWithShape="1">
          <a:blip r:embed="rId3">
            <a:alphaModFix/>
          </a:blip>
          <a:srcRect b="0" l="0" r="0" t="0"/>
          <a:stretch/>
        </p:blipFill>
        <p:spPr>
          <a:xfrm>
            <a:off x="6066503" y="915428"/>
            <a:ext cx="3069760" cy="2866863"/>
          </a:xfrm>
          <a:prstGeom prst="rect">
            <a:avLst/>
          </a:prstGeom>
          <a:noFill/>
          <a:ln>
            <a:noFill/>
          </a:ln>
        </p:spPr>
      </p:pic>
      <p:cxnSp>
        <p:nvCxnSpPr>
          <p:cNvPr id="403" name="Google Shape;403;p2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04" name="Google Shape;404;p2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05" name="Google Shape;405;p2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06" name="Google Shape;406;p2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07" name="Google Shape;407;p23"/>
          <p:cNvPicPr preferRelativeResize="0"/>
          <p:nvPr/>
        </p:nvPicPr>
        <p:blipFill rotWithShape="1">
          <a:blip r:embed="rId4">
            <a:alphaModFix/>
          </a:blip>
          <a:srcRect b="0" l="0" r="0" t="0"/>
          <a:stretch/>
        </p:blipFill>
        <p:spPr>
          <a:xfrm>
            <a:off x="580420" y="3360372"/>
            <a:ext cx="5216130" cy="1295400"/>
          </a:xfrm>
          <a:prstGeom prst="rect">
            <a:avLst/>
          </a:prstGeom>
          <a:noFill/>
          <a:ln>
            <a:noFill/>
          </a:ln>
        </p:spPr>
      </p:pic>
      <p:sp>
        <p:nvSpPr>
          <p:cNvPr id="408" name="Google Shape;408;p23"/>
          <p:cNvSpPr/>
          <p:nvPr/>
        </p:nvSpPr>
        <p:spPr>
          <a:xfrm>
            <a:off x="5486400" y="3975497"/>
            <a:ext cx="3480955" cy="461665"/>
          </a:xfrm>
          <a:prstGeom prst="rect">
            <a:avLst/>
          </a:prstGeom>
          <a:noFill/>
          <a:ln>
            <a:noFill/>
          </a:ln>
        </p:spPr>
        <p:txBody>
          <a:bodyPr anchorCtr="0" anchor="t" bIns="45700" lIns="91425" spcFirstLastPara="1" rIns="91425" wrap="square" tIns="45700">
            <a:spAutoFit/>
          </a:bodyPr>
          <a:lstStyle/>
          <a:p>
            <a:pPr indent="-285750" lvl="1" marL="654050" marR="0" rtl="0" algn="just">
              <a:lnSpc>
                <a:spcPct val="100000"/>
              </a:lnSpc>
              <a:spcBef>
                <a:spcPts val="0"/>
              </a:spcBef>
              <a:spcAft>
                <a:spcPts val="0"/>
              </a:spcAft>
              <a:buClr>
                <a:srgbClr val="CC0000"/>
              </a:buClr>
              <a:buSzPts val="1800"/>
              <a:buFont typeface="Noto Sans Symbols"/>
              <a:buChar char="⮚"/>
            </a:pPr>
            <a:r>
              <a:rPr b="0" i="0" lang="en-US" sz="1200" u="none" cap="none" strike="noStrike">
                <a:solidFill>
                  <a:srgbClr val="000066"/>
                </a:solidFill>
                <a:latin typeface="Times New Roman"/>
                <a:ea typeface="Times New Roman"/>
                <a:cs typeface="Times New Roman"/>
                <a:sym typeface="Times New Roman"/>
              </a:rPr>
              <a:t>Well known ports: Web servers normally use port 80 and SMTP servers use port 25 </a:t>
            </a:r>
            <a:endParaRPr/>
          </a:p>
        </p:txBody>
      </p:sp>
      <p:sp>
        <p:nvSpPr>
          <p:cNvPr id="409" name="Google Shape;409;p23"/>
          <p:cNvSpPr/>
          <p:nvPr/>
        </p:nvSpPr>
        <p:spPr>
          <a:xfrm>
            <a:off x="8204565" y="2562433"/>
            <a:ext cx="58541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66"/>
                </a:solidFill>
                <a:latin typeface="Times New Roman"/>
                <a:ea typeface="Times New Roman"/>
                <a:cs typeface="Times New Roman"/>
                <a:sym typeface="Times New Roman"/>
              </a:rPr>
              <a:t>SMTP</a:t>
            </a:r>
            <a:endParaRPr b="0" i="0" sz="1200" u="none" cap="none" strike="noStrike">
              <a:solidFill>
                <a:srgbClr val="000000"/>
              </a:solidFill>
              <a:latin typeface="Arial"/>
              <a:ea typeface="Arial"/>
              <a:cs typeface="Arial"/>
              <a:sym typeface="Arial"/>
            </a:endParaRPr>
          </a:p>
        </p:txBody>
      </p:sp>
      <p:pic>
        <p:nvPicPr>
          <p:cNvPr id="410" name="Google Shape;410;p23"/>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
        <p:nvSpPr>
          <p:cNvPr id="411" name="Google Shape;411;p23"/>
          <p:cNvSpPr/>
          <p:nvPr/>
        </p:nvSpPr>
        <p:spPr>
          <a:xfrm>
            <a:off x="591144" y="668570"/>
            <a:ext cx="5711333" cy="6924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300" u="none" cap="none" strike="noStrike">
                <a:solidFill>
                  <a:srgbClr val="000000"/>
                </a:solidFill>
                <a:latin typeface="Times New Roman"/>
                <a:ea typeface="Times New Roman"/>
                <a:cs typeface="Times New Roman"/>
                <a:sym typeface="Times New Roman"/>
              </a:rPr>
              <a:t>lANA Ranges: </a:t>
            </a:r>
            <a:endParaRPr b="0" i="1" sz="13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The lANA (</a:t>
            </a:r>
            <a:r>
              <a:rPr b="1" i="0" lang="en-US" sz="1300" u="none" cap="none" strike="noStrike">
                <a:solidFill>
                  <a:srgbClr val="FF0000"/>
                </a:solidFill>
                <a:latin typeface="Times New Roman"/>
                <a:ea typeface="Times New Roman"/>
                <a:cs typeface="Times New Roman"/>
                <a:sym typeface="Times New Roman"/>
              </a:rPr>
              <a:t>Internet Assigned Number Authority</a:t>
            </a:r>
            <a:r>
              <a:rPr b="0" i="0" lang="en-US" sz="1300" u="none" cap="none" strike="noStrike">
                <a:solidFill>
                  <a:srgbClr val="000000"/>
                </a:solidFill>
                <a:latin typeface="Times New Roman"/>
                <a:ea typeface="Times New Roman"/>
                <a:cs typeface="Times New Roman"/>
                <a:sym typeface="Times New Roman"/>
              </a:rPr>
              <a:t>) has divided the port numbers into </a:t>
            </a:r>
            <a:r>
              <a:rPr b="1" i="0" lang="en-US" sz="1300" u="none" cap="none" strike="noStrike">
                <a:solidFill>
                  <a:srgbClr val="000000"/>
                </a:solidFill>
                <a:latin typeface="Times New Roman"/>
                <a:ea typeface="Times New Roman"/>
                <a:cs typeface="Times New Roman"/>
                <a:sym typeface="Times New Roman"/>
              </a:rPr>
              <a:t>three ranges: </a:t>
            </a:r>
            <a:r>
              <a:rPr b="1" i="0" lang="en-US" sz="1300" u="none" cap="none" strike="noStrike">
                <a:solidFill>
                  <a:srgbClr val="121429"/>
                </a:solidFill>
                <a:latin typeface="Times New Roman"/>
                <a:ea typeface="Times New Roman"/>
                <a:cs typeface="Times New Roman"/>
                <a:sym typeface="Times New Roman"/>
              </a:rPr>
              <a:t>well known, registered, and dynamic (or private).</a:t>
            </a:r>
            <a:endParaRPr b="1" i="0" sz="1300" u="none" cap="none" strike="noStrike">
              <a:solidFill>
                <a:srgbClr val="121429"/>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417" name="Google Shape;417;p2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418" name="Google Shape;418;p2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419" name="Google Shape;419;p24"/>
          <p:cNvSpPr txBox="1"/>
          <p:nvPr>
            <p:ph idx="4294967295" type="title"/>
          </p:nvPr>
        </p:nvSpPr>
        <p:spPr>
          <a:xfrm>
            <a:off x="0" y="206375"/>
            <a:ext cx="8229600" cy="360363"/>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sz="4400">
                <a:latin typeface="Times New Roman"/>
                <a:ea typeface="Times New Roman"/>
                <a:cs typeface="Times New Roman"/>
                <a:sym typeface="Times New Roman"/>
              </a:rPr>
              <a:t>Port Numbers (Cntd.)</a:t>
            </a:r>
            <a:endParaRPr sz="4400">
              <a:latin typeface="Times New Roman"/>
              <a:ea typeface="Times New Roman"/>
              <a:cs typeface="Times New Roman"/>
              <a:sym typeface="Times New Roman"/>
            </a:endParaRPr>
          </a:p>
        </p:txBody>
      </p:sp>
      <p:sp>
        <p:nvSpPr>
          <p:cNvPr id="420" name="Google Shape;420;p24"/>
          <p:cNvSpPr txBox="1"/>
          <p:nvPr/>
        </p:nvSpPr>
        <p:spPr>
          <a:xfrm>
            <a:off x="311125" y="2304618"/>
            <a:ext cx="8825138" cy="2462645"/>
          </a:xfrm>
          <a:prstGeom prst="rect">
            <a:avLst/>
          </a:prstGeom>
          <a:noFill/>
          <a:ln>
            <a:noFill/>
          </a:ln>
        </p:spPr>
        <p:txBody>
          <a:bodyPr anchorCtr="0" anchor="t" bIns="34275" lIns="68575" spcFirstLastPara="1" rIns="68575" wrap="square" tIns="34275">
            <a:noAutofit/>
          </a:bodyPr>
          <a:lstStyle/>
          <a:p>
            <a:pPr indent="-342900" lvl="0" marL="617220" marR="0" rtl="0" algn="l">
              <a:lnSpc>
                <a:spcPct val="100000"/>
              </a:lnSpc>
              <a:spcBef>
                <a:spcPts val="600"/>
              </a:spcBef>
              <a:spcAft>
                <a:spcPts val="0"/>
              </a:spcAft>
              <a:buClr>
                <a:srgbClr val="CC0000"/>
              </a:buClr>
              <a:buSzPts val="2100"/>
              <a:buFont typeface="Noto Sans Symbols"/>
              <a:buChar char="⮚"/>
            </a:pPr>
            <a:r>
              <a:rPr b="0" i="0" lang="en-US" sz="2200" u="none" cap="none" strike="noStrike">
                <a:solidFill>
                  <a:srgbClr val="000066"/>
                </a:solidFill>
                <a:latin typeface="Times New Roman"/>
                <a:ea typeface="Times New Roman"/>
                <a:cs typeface="Times New Roman"/>
                <a:sym typeface="Times New Roman"/>
              </a:rPr>
              <a:t>A transport-layer protocol creates a Process-to-Process communication.</a:t>
            </a:r>
            <a:endParaRPr/>
          </a:p>
          <a:p>
            <a:pPr indent="-342900" lvl="0" marL="617220" marR="0" rtl="0" algn="just">
              <a:lnSpc>
                <a:spcPct val="100000"/>
              </a:lnSpc>
              <a:spcBef>
                <a:spcPts val="600"/>
              </a:spcBef>
              <a:spcAft>
                <a:spcPts val="0"/>
              </a:spcAft>
              <a:buClr>
                <a:srgbClr val="CC0000"/>
              </a:buClr>
              <a:buSzPts val="2100"/>
              <a:buFont typeface="Noto Sans Symbols"/>
              <a:buChar char="⮚"/>
            </a:pPr>
            <a:r>
              <a:rPr b="1" i="0" lang="en-US" sz="2400" u="none" cap="none" strike="noStrike">
                <a:solidFill>
                  <a:srgbClr val="C00000"/>
                </a:solidFill>
                <a:latin typeface="Times New Roman"/>
                <a:ea typeface="Times New Roman"/>
                <a:cs typeface="Times New Roman"/>
                <a:sym typeface="Times New Roman"/>
              </a:rPr>
              <a:t>These protocols use port numbers to accomplish this.</a:t>
            </a:r>
            <a:endParaRPr/>
          </a:p>
          <a:p>
            <a:pPr indent="-342900" lvl="0" marL="617220" marR="0" rtl="0" algn="just">
              <a:lnSpc>
                <a:spcPct val="100000"/>
              </a:lnSpc>
              <a:spcBef>
                <a:spcPts val="600"/>
              </a:spcBef>
              <a:spcAft>
                <a:spcPts val="0"/>
              </a:spcAft>
              <a:buClr>
                <a:srgbClr val="CC0000"/>
              </a:buClr>
              <a:buSzPts val="2100"/>
              <a:buFont typeface="Noto Sans Symbols"/>
              <a:buChar char="⮚"/>
            </a:pPr>
            <a:r>
              <a:rPr b="1" i="0" lang="en-US" sz="2200" u="none" cap="none" strike="noStrike">
                <a:solidFill>
                  <a:srgbClr val="000066"/>
                </a:solidFill>
                <a:latin typeface="Times New Roman"/>
                <a:ea typeface="Times New Roman"/>
                <a:cs typeface="Times New Roman"/>
                <a:sym typeface="Times New Roman"/>
              </a:rPr>
              <a:t>Port numbers provide </a:t>
            </a:r>
            <a:r>
              <a:rPr b="1" i="0" lang="en-US" sz="2200" u="none" cap="none" strike="noStrike">
                <a:solidFill>
                  <a:srgbClr val="00B050"/>
                </a:solidFill>
                <a:latin typeface="Times New Roman"/>
                <a:ea typeface="Times New Roman"/>
                <a:cs typeface="Times New Roman"/>
                <a:sym typeface="Times New Roman"/>
              </a:rPr>
              <a:t>end-to-end</a:t>
            </a:r>
            <a:r>
              <a:rPr b="1" i="0" lang="en-US" sz="2200" u="none" cap="none" strike="noStrike">
                <a:solidFill>
                  <a:srgbClr val="000066"/>
                </a:solidFill>
                <a:latin typeface="Times New Roman"/>
                <a:ea typeface="Times New Roman"/>
                <a:cs typeface="Times New Roman"/>
                <a:sym typeface="Times New Roman"/>
              </a:rPr>
              <a:t> addresses at the transport layer</a:t>
            </a:r>
            <a:endParaRPr/>
          </a:p>
          <a:p>
            <a:pPr indent="-342900" lvl="0" marL="617220" marR="0" rtl="0" algn="just">
              <a:lnSpc>
                <a:spcPct val="100000"/>
              </a:lnSpc>
              <a:spcBef>
                <a:spcPts val="600"/>
              </a:spcBef>
              <a:spcAft>
                <a:spcPts val="0"/>
              </a:spcAft>
              <a:buClr>
                <a:srgbClr val="CC0000"/>
              </a:buClr>
              <a:buSzPts val="2100"/>
              <a:buFont typeface="Noto Sans Symbols"/>
              <a:buChar char="⮚"/>
            </a:pPr>
            <a:r>
              <a:rPr b="0" i="0" lang="en-US" sz="2200" u="none" cap="none" strike="noStrike">
                <a:solidFill>
                  <a:srgbClr val="000066"/>
                </a:solidFill>
                <a:latin typeface="Times New Roman"/>
                <a:ea typeface="Times New Roman"/>
                <a:cs typeface="Times New Roman"/>
                <a:sym typeface="Times New Roman"/>
              </a:rPr>
              <a:t>It allows </a:t>
            </a:r>
            <a:r>
              <a:rPr b="1" i="0" lang="en-US" sz="2200" u="none" cap="none" strike="noStrike">
                <a:solidFill>
                  <a:srgbClr val="000066"/>
                </a:solidFill>
                <a:latin typeface="Times New Roman"/>
                <a:ea typeface="Times New Roman"/>
                <a:cs typeface="Times New Roman"/>
                <a:sym typeface="Times New Roman"/>
              </a:rPr>
              <a:t>multiplexing and demultiplexing</a:t>
            </a:r>
            <a:r>
              <a:rPr b="0" i="0" lang="en-US" sz="2200" u="none" cap="none" strike="noStrike">
                <a:solidFill>
                  <a:srgbClr val="000066"/>
                </a:solidFill>
                <a:latin typeface="Times New Roman"/>
                <a:ea typeface="Times New Roman"/>
                <a:cs typeface="Times New Roman"/>
                <a:sym typeface="Times New Roman"/>
              </a:rPr>
              <a:t> at this layer, just as IP addresses do at the network layer.</a:t>
            </a:r>
            <a:endParaRPr b="0" i="0" sz="2200" u="none" cap="none" strike="noStrike">
              <a:solidFill>
                <a:srgbClr val="000000"/>
              </a:solidFill>
              <a:latin typeface="Times New Roman"/>
              <a:ea typeface="Times New Roman"/>
              <a:cs typeface="Times New Roman"/>
              <a:sym typeface="Times New Roman"/>
            </a:endParaRPr>
          </a:p>
        </p:txBody>
      </p:sp>
      <p:cxnSp>
        <p:nvCxnSpPr>
          <p:cNvPr id="421" name="Google Shape;421;p2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22" name="Google Shape;422;p2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23" name="Google Shape;423;p2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24" name="Google Shape;424;p2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25" name="Google Shape;425;p2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426" name="Google Shape;426;p24"/>
          <p:cNvPicPr preferRelativeResize="0"/>
          <p:nvPr/>
        </p:nvPicPr>
        <p:blipFill rotWithShape="1">
          <a:blip r:embed="rId4">
            <a:alphaModFix/>
          </a:blip>
          <a:srcRect b="0" l="0" r="0" t="0"/>
          <a:stretch/>
        </p:blipFill>
        <p:spPr>
          <a:xfrm>
            <a:off x="745028" y="758976"/>
            <a:ext cx="8274281" cy="498323"/>
          </a:xfrm>
          <a:prstGeom prst="rect">
            <a:avLst/>
          </a:prstGeom>
          <a:noFill/>
          <a:ln>
            <a:noFill/>
          </a:ln>
        </p:spPr>
      </p:pic>
      <p:pic>
        <p:nvPicPr>
          <p:cNvPr id="427" name="Google Shape;427;p24"/>
          <p:cNvPicPr preferRelativeResize="0"/>
          <p:nvPr/>
        </p:nvPicPr>
        <p:blipFill rotWithShape="1">
          <a:blip r:embed="rId5">
            <a:alphaModFix/>
          </a:blip>
          <a:srcRect b="0" l="0" r="0" t="0"/>
          <a:stretch/>
        </p:blipFill>
        <p:spPr>
          <a:xfrm>
            <a:off x="1396576" y="1273064"/>
            <a:ext cx="5819775" cy="103155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433" name="Google Shape;433;p2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434" name="Google Shape;434;p2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435" name="Google Shape;435;p25"/>
          <p:cNvSpPr txBox="1"/>
          <p:nvPr>
            <p:ph idx="4294967295" type="title"/>
          </p:nvPr>
        </p:nvSpPr>
        <p:spPr>
          <a:xfrm>
            <a:off x="0" y="206375"/>
            <a:ext cx="8229600" cy="360363"/>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sz="4400">
                <a:latin typeface="Times New Roman"/>
                <a:ea typeface="Times New Roman"/>
                <a:cs typeface="Times New Roman"/>
                <a:sym typeface="Times New Roman"/>
              </a:rPr>
              <a:t>Port Numbers (Cntd.)</a:t>
            </a:r>
            <a:endParaRPr sz="4400">
              <a:latin typeface="Times New Roman"/>
              <a:ea typeface="Times New Roman"/>
              <a:cs typeface="Times New Roman"/>
              <a:sym typeface="Times New Roman"/>
            </a:endParaRPr>
          </a:p>
        </p:txBody>
      </p:sp>
      <p:sp>
        <p:nvSpPr>
          <p:cNvPr id="436" name="Google Shape;436;p25"/>
          <p:cNvSpPr txBox="1"/>
          <p:nvPr/>
        </p:nvSpPr>
        <p:spPr>
          <a:xfrm>
            <a:off x="580429" y="602558"/>
            <a:ext cx="8343900" cy="3949016"/>
          </a:xfrm>
          <a:prstGeom prst="rect">
            <a:avLst/>
          </a:prstGeom>
          <a:noFill/>
          <a:ln>
            <a:noFill/>
          </a:ln>
        </p:spPr>
        <p:txBody>
          <a:bodyPr anchorCtr="0" anchor="t" bIns="34275" lIns="68575" spcFirstLastPara="1" rIns="68575" wrap="square" tIns="34275">
            <a:noAutofit/>
          </a:bodyPr>
          <a:lstStyle/>
          <a:p>
            <a:pPr indent="-342900" lvl="0" marL="412750" marR="0" rtl="0" algn="just">
              <a:lnSpc>
                <a:spcPct val="100000"/>
              </a:lnSpc>
              <a:spcBef>
                <a:spcPts val="1100"/>
              </a:spcBef>
              <a:spcAft>
                <a:spcPts val="0"/>
              </a:spcAft>
              <a:buClr>
                <a:srgbClr val="CC0000"/>
              </a:buClr>
              <a:buSzPts val="2100"/>
              <a:buFont typeface="Noto Sans Symbols"/>
              <a:buChar char="⮚"/>
            </a:pPr>
            <a:r>
              <a:rPr b="0" i="0" lang="en-US" sz="2800" u="none" cap="none" strike="noStrike">
                <a:solidFill>
                  <a:srgbClr val="000066"/>
                </a:solidFill>
                <a:latin typeface="Times New Roman"/>
                <a:ea typeface="Times New Roman"/>
                <a:cs typeface="Times New Roman"/>
                <a:sym typeface="Times New Roman"/>
              </a:rPr>
              <a:t>A port number uses </a:t>
            </a:r>
            <a:r>
              <a:rPr b="0" i="0" lang="en-US" sz="2800" u="none" cap="none" strike="noStrike">
                <a:solidFill>
                  <a:srgbClr val="C00000"/>
                </a:solidFill>
                <a:latin typeface="Times New Roman"/>
                <a:ea typeface="Times New Roman"/>
                <a:cs typeface="Times New Roman"/>
                <a:sym typeface="Times New Roman"/>
              </a:rPr>
              <a:t>16 bits</a:t>
            </a:r>
            <a:r>
              <a:rPr b="0" i="0" lang="en-US" sz="2800" u="none" cap="none" strike="noStrike">
                <a:solidFill>
                  <a:srgbClr val="000066"/>
                </a:solidFill>
                <a:latin typeface="Times New Roman"/>
                <a:ea typeface="Times New Roman"/>
                <a:cs typeface="Times New Roman"/>
                <a:sym typeface="Times New Roman"/>
              </a:rPr>
              <a:t> and so can therefore </a:t>
            </a:r>
            <a:r>
              <a:rPr b="0" i="0" lang="en-US" sz="2800" u="none" cap="none" strike="noStrike">
                <a:solidFill>
                  <a:srgbClr val="C00000"/>
                </a:solidFill>
                <a:latin typeface="Times New Roman"/>
                <a:ea typeface="Times New Roman"/>
                <a:cs typeface="Times New Roman"/>
                <a:sym typeface="Times New Roman"/>
              </a:rPr>
              <a:t>have a value from </a:t>
            </a:r>
            <a:r>
              <a:rPr b="1" i="0" lang="en-US" sz="2800" u="none" cap="none" strike="noStrike">
                <a:solidFill>
                  <a:schemeClr val="dk1"/>
                </a:solidFill>
                <a:latin typeface="Times New Roman"/>
                <a:ea typeface="Times New Roman"/>
                <a:cs typeface="Times New Roman"/>
                <a:sym typeface="Times New Roman"/>
              </a:rPr>
              <a:t>0 to 65535 </a:t>
            </a:r>
            <a:r>
              <a:rPr b="0" i="0" lang="en-US" sz="2800" u="none" cap="none" strike="noStrike">
                <a:solidFill>
                  <a:srgbClr val="000066"/>
                </a:solidFill>
                <a:latin typeface="Times New Roman"/>
                <a:ea typeface="Times New Roman"/>
                <a:cs typeface="Times New Roman"/>
                <a:sym typeface="Times New Roman"/>
              </a:rPr>
              <a:t>decimal.</a:t>
            </a:r>
            <a:endParaRPr b="0" i="0" sz="1400" u="none" cap="none" strike="noStrike">
              <a:solidFill>
                <a:srgbClr val="000000"/>
              </a:solidFill>
              <a:latin typeface="Times New Roman"/>
              <a:ea typeface="Times New Roman"/>
              <a:cs typeface="Times New Roman"/>
              <a:sym typeface="Times New Roman"/>
            </a:endParaRPr>
          </a:p>
          <a:p>
            <a:pPr indent="-342900" lvl="0" marL="412750" marR="0" rtl="0" algn="just">
              <a:lnSpc>
                <a:spcPct val="100000"/>
              </a:lnSpc>
              <a:spcBef>
                <a:spcPts val="1100"/>
              </a:spcBef>
              <a:spcAft>
                <a:spcPts val="0"/>
              </a:spcAft>
              <a:buClr>
                <a:srgbClr val="CC0000"/>
              </a:buClr>
              <a:buSzPts val="2100"/>
              <a:buFont typeface="Noto Sans Symbols"/>
              <a:buChar char="⮚"/>
            </a:pPr>
            <a:r>
              <a:rPr b="0" i="0" lang="en-US" sz="2800" u="none" cap="none" strike="noStrike">
                <a:solidFill>
                  <a:srgbClr val="000066"/>
                </a:solidFill>
                <a:latin typeface="Times New Roman"/>
                <a:ea typeface="Times New Roman"/>
                <a:cs typeface="Times New Roman"/>
                <a:sym typeface="Times New Roman"/>
              </a:rPr>
              <a:t>Port numbers are divided into ranges as follows:</a:t>
            </a:r>
            <a:endParaRPr b="0" i="0" sz="1400" u="none" cap="none" strike="noStrike">
              <a:solidFill>
                <a:srgbClr val="000000"/>
              </a:solidFill>
              <a:latin typeface="Times New Roman"/>
              <a:ea typeface="Times New Roman"/>
              <a:cs typeface="Times New Roman"/>
              <a:sym typeface="Times New Roman"/>
            </a:endParaRPr>
          </a:p>
          <a:p>
            <a:pPr indent="-285750" lvl="1" marL="654050" marR="0" rtl="0" algn="just">
              <a:lnSpc>
                <a:spcPct val="100000"/>
              </a:lnSpc>
              <a:spcBef>
                <a:spcPts val="900"/>
              </a:spcBef>
              <a:spcAft>
                <a:spcPts val="0"/>
              </a:spcAft>
              <a:buClr>
                <a:srgbClr val="CC0000"/>
              </a:buClr>
              <a:buSzPts val="1800"/>
              <a:buFont typeface="Noto Sans Symbols"/>
              <a:buChar char="⮚"/>
            </a:pPr>
            <a:r>
              <a:rPr b="0" i="0" lang="en-US" sz="2400" u="none" cap="none" strike="noStrike">
                <a:solidFill>
                  <a:srgbClr val="C00000"/>
                </a:solidFill>
                <a:latin typeface="Times New Roman"/>
                <a:ea typeface="Times New Roman"/>
                <a:cs typeface="Times New Roman"/>
                <a:sym typeface="Times New Roman"/>
              </a:rPr>
              <a:t>Port numbers 0-1023 – </a:t>
            </a:r>
            <a:r>
              <a:rPr b="1" i="0" lang="en-US" sz="2400" u="none" cap="none" strike="noStrike">
                <a:solidFill>
                  <a:schemeClr val="dk1"/>
                </a:solidFill>
                <a:latin typeface="Times New Roman"/>
                <a:ea typeface="Times New Roman"/>
                <a:cs typeface="Times New Roman"/>
                <a:sym typeface="Times New Roman"/>
              </a:rPr>
              <a:t>Well known Ports </a:t>
            </a:r>
            <a:r>
              <a:rPr b="0" i="0" lang="en-US" sz="2400" u="none" cap="none" strike="noStrike">
                <a:solidFill>
                  <a:srgbClr val="000066"/>
                </a:solidFill>
                <a:latin typeface="Times New Roman"/>
                <a:ea typeface="Times New Roman"/>
                <a:cs typeface="Times New Roman"/>
                <a:sym typeface="Times New Roman"/>
              </a:rPr>
              <a:t>– e.g. Web servers normally use port 80 and SMTP servers use port 25 </a:t>
            </a:r>
            <a:endParaRPr b="0" i="0" sz="2400" u="none" cap="none" strike="noStrike">
              <a:solidFill>
                <a:srgbClr val="000066"/>
              </a:solidFill>
              <a:latin typeface="Times New Roman"/>
              <a:ea typeface="Times New Roman"/>
              <a:cs typeface="Times New Roman"/>
              <a:sym typeface="Times New Roman"/>
            </a:endParaRPr>
          </a:p>
          <a:p>
            <a:pPr indent="-285750" lvl="1" marL="654050" marR="0" rtl="0" algn="just">
              <a:lnSpc>
                <a:spcPct val="100000"/>
              </a:lnSpc>
              <a:spcBef>
                <a:spcPts val="900"/>
              </a:spcBef>
              <a:spcAft>
                <a:spcPts val="0"/>
              </a:spcAft>
              <a:buClr>
                <a:srgbClr val="CC0000"/>
              </a:buClr>
              <a:buSzPts val="1800"/>
              <a:buFont typeface="Noto Sans Symbols"/>
              <a:buChar char="⮚"/>
            </a:pPr>
            <a:r>
              <a:rPr b="0" i="0" lang="en-US" sz="2400" u="none" cap="none" strike="noStrike">
                <a:solidFill>
                  <a:srgbClr val="C00000"/>
                </a:solidFill>
                <a:latin typeface="Times New Roman"/>
                <a:ea typeface="Times New Roman"/>
                <a:cs typeface="Times New Roman"/>
                <a:sym typeface="Times New Roman"/>
              </a:rPr>
              <a:t>Ports 1024-49151 – </a:t>
            </a:r>
            <a:r>
              <a:rPr b="1" i="0" lang="en-US" sz="2400" u="none" cap="none" strike="noStrike">
                <a:solidFill>
                  <a:schemeClr val="dk1"/>
                </a:solidFill>
                <a:latin typeface="Times New Roman"/>
                <a:ea typeface="Times New Roman"/>
                <a:cs typeface="Times New Roman"/>
                <a:sym typeface="Times New Roman"/>
              </a:rPr>
              <a:t>Registered Port.</a:t>
            </a:r>
            <a:endParaRPr b="1" i="0" sz="2400" u="none" cap="none" strike="noStrike">
              <a:solidFill>
                <a:schemeClr val="dk1"/>
              </a:solidFill>
              <a:latin typeface="Times New Roman"/>
              <a:ea typeface="Times New Roman"/>
              <a:cs typeface="Times New Roman"/>
              <a:sym typeface="Times New Roman"/>
            </a:endParaRPr>
          </a:p>
          <a:p>
            <a:pPr indent="-285750" lvl="1" marL="654050" marR="0" rtl="0" algn="just">
              <a:lnSpc>
                <a:spcPct val="100000"/>
              </a:lnSpc>
              <a:spcBef>
                <a:spcPts val="900"/>
              </a:spcBef>
              <a:spcAft>
                <a:spcPts val="0"/>
              </a:spcAft>
              <a:buClr>
                <a:srgbClr val="CC0000"/>
              </a:buClr>
              <a:buSzPts val="1800"/>
              <a:buFont typeface="Noto Sans Symbols"/>
              <a:buChar char="⮚"/>
            </a:pPr>
            <a:r>
              <a:rPr b="0" i="0" lang="en-US" sz="2400" u="none" cap="none" strike="noStrike">
                <a:solidFill>
                  <a:srgbClr val="C00000"/>
                </a:solidFill>
                <a:latin typeface="Times New Roman"/>
                <a:ea typeface="Times New Roman"/>
                <a:cs typeface="Times New Roman"/>
                <a:sym typeface="Times New Roman"/>
              </a:rPr>
              <a:t>Ports 49152-65535 – </a:t>
            </a:r>
            <a:r>
              <a:rPr b="1" i="0" lang="en-US" sz="2400" u="none" cap="none" strike="noStrike">
                <a:solidFill>
                  <a:schemeClr val="dk1"/>
                </a:solidFill>
                <a:latin typeface="Times New Roman"/>
                <a:ea typeface="Times New Roman"/>
                <a:cs typeface="Times New Roman"/>
                <a:sym typeface="Times New Roman"/>
              </a:rPr>
              <a:t>Dynamic Ports </a:t>
            </a:r>
            <a:r>
              <a:rPr b="0" i="0" lang="en-US" sz="2400" u="none" cap="none" strike="noStrike">
                <a:solidFill>
                  <a:srgbClr val="000066"/>
                </a:solidFill>
                <a:latin typeface="Times New Roman"/>
                <a:ea typeface="Times New Roman"/>
                <a:cs typeface="Times New Roman"/>
                <a:sym typeface="Times New Roman"/>
              </a:rPr>
              <a:t>– These are used by client programs. Also known as </a:t>
            </a:r>
            <a:r>
              <a:rPr b="0" i="0" lang="en-US" sz="2400" u="none" cap="none" strike="noStrike">
                <a:solidFill>
                  <a:srgbClr val="C00000"/>
                </a:solidFill>
                <a:latin typeface="Times New Roman"/>
                <a:ea typeface="Times New Roman"/>
                <a:cs typeface="Times New Roman"/>
                <a:sym typeface="Times New Roman"/>
              </a:rPr>
              <a:t>ephemeral ports</a:t>
            </a:r>
            <a:r>
              <a:rPr b="0" i="0" lang="en-US" sz="2400" u="none" cap="none" strike="noStrike">
                <a:solidFill>
                  <a:srgbClr val="000066"/>
                </a:solidFill>
                <a:latin typeface="Times New Roman"/>
                <a:ea typeface="Times New Roman"/>
                <a:cs typeface="Times New Roman"/>
                <a:sym typeface="Times New Roman"/>
              </a:rPr>
              <a:t>.</a:t>
            </a:r>
            <a:endParaRPr b="0" i="0" sz="2800" u="none" cap="none" strike="noStrike">
              <a:solidFill>
                <a:srgbClr val="000066"/>
              </a:solidFill>
              <a:latin typeface="Times New Roman"/>
              <a:ea typeface="Times New Roman"/>
              <a:cs typeface="Times New Roman"/>
              <a:sym typeface="Times New Roman"/>
            </a:endParaRPr>
          </a:p>
        </p:txBody>
      </p:sp>
      <p:cxnSp>
        <p:nvCxnSpPr>
          <p:cNvPr id="437" name="Google Shape;437;p2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38" name="Google Shape;438;p2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39" name="Google Shape;439;p2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40" name="Google Shape;440;p2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41" name="Google Shape;441;p2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447" name="Google Shape;447;p2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448" name="Google Shape;448;p2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449" name="Google Shape;449;p26"/>
          <p:cNvSpPr txBox="1"/>
          <p:nvPr>
            <p:ph idx="4294967295" type="title"/>
          </p:nvPr>
        </p:nvSpPr>
        <p:spPr>
          <a:xfrm>
            <a:off x="697705" y="81852"/>
            <a:ext cx="9137650" cy="622300"/>
          </a:xfrm>
          <a:prstGeom prst="rect">
            <a:avLst/>
          </a:prstGeom>
          <a:noFill/>
          <a:ln>
            <a:noFill/>
          </a:ln>
        </p:spPr>
        <p:txBody>
          <a:bodyPr anchorCtr="0" anchor="ctr" bIns="34275" lIns="68575" spcFirstLastPara="1" rIns="68575" wrap="square" tIns="34275">
            <a:noAutofit/>
          </a:bodyPr>
          <a:lstStyle/>
          <a:p>
            <a:pPr indent="0" lvl="0" marL="0" rtl="0" algn="l">
              <a:lnSpc>
                <a:spcPct val="85000"/>
              </a:lnSpc>
              <a:spcBef>
                <a:spcPts val="0"/>
              </a:spcBef>
              <a:spcAft>
                <a:spcPts val="0"/>
              </a:spcAft>
              <a:buClr>
                <a:schemeClr val="dk1"/>
              </a:buClr>
              <a:buSzPts val="3000"/>
              <a:buNone/>
            </a:pPr>
            <a:r>
              <a:rPr b="1" lang="en-US" sz="2800">
                <a:solidFill>
                  <a:srgbClr val="000066"/>
                </a:solidFill>
                <a:latin typeface="Times New Roman"/>
                <a:ea typeface="Times New Roman"/>
                <a:cs typeface="Times New Roman"/>
                <a:sym typeface="Times New Roman"/>
              </a:rPr>
              <a:t>Some </a:t>
            </a:r>
            <a:r>
              <a:rPr b="1" lang="en-US" sz="2800">
                <a:solidFill>
                  <a:srgbClr val="C00000"/>
                </a:solidFill>
                <a:latin typeface="Times New Roman"/>
                <a:ea typeface="Times New Roman"/>
                <a:cs typeface="Times New Roman"/>
                <a:sym typeface="Times New Roman"/>
              </a:rPr>
              <a:t>Common Port Numbers </a:t>
            </a:r>
            <a:r>
              <a:rPr b="1" lang="en-US" sz="2800">
                <a:solidFill>
                  <a:srgbClr val="000066"/>
                </a:solidFill>
                <a:latin typeface="Times New Roman"/>
                <a:ea typeface="Times New Roman"/>
                <a:cs typeface="Times New Roman"/>
                <a:sym typeface="Times New Roman"/>
              </a:rPr>
              <a:t>being used: </a:t>
            </a:r>
            <a:r>
              <a:rPr lang="en-US" sz="1600">
                <a:latin typeface="Times New Roman"/>
                <a:ea typeface="Times New Roman"/>
                <a:cs typeface="Times New Roman"/>
                <a:sym typeface="Times New Roman"/>
              </a:rPr>
              <a:t>Port Numbers (Cntd.)</a:t>
            </a:r>
            <a:endParaRPr sz="1600">
              <a:latin typeface="Times New Roman"/>
              <a:ea typeface="Times New Roman"/>
              <a:cs typeface="Times New Roman"/>
              <a:sym typeface="Times New Roman"/>
            </a:endParaRPr>
          </a:p>
        </p:txBody>
      </p:sp>
      <p:sp>
        <p:nvSpPr>
          <p:cNvPr id="450" name="Google Shape;450;p26"/>
          <p:cNvSpPr txBox="1"/>
          <p:nvPr/>
        </p:nvSpPr>
        <p:spPr>
          <a:xfrm>
            <a:off x="7127144" y="7042710"/>
            <a:ext cx="2181741" cy="314921"/>
          </a:xfrm>
          <a:prstGeom prst="rect">
            <a:avLst/>
          </a:prstGeom>
          <a:noFill/>
          <a:ln>
            <a:noFill/>
          </a:ln>
        </p:spPr>
        <p:txBody>
          <a:bodyPr anchorCtr="0" anchor="ctr" bIns="34275" lIns="68575" spcFirstLastPara="1" rIns="68575" wrap="square" tIns="34275">
            <a:normAutofit fontScale="70000" lnSpcReduction="20000"/>
          </a:bodyPr>
          <a:lstStyle/>
          <a:p>
            <a:pPr indent="0" lvl="0" marL="0" marR="0" rtl="0" algn="ctr">
              <a:lnSpc>
                <a:spcPct val="100000"/>
              </a:lnSpc>
              <a:spcBef>
                <a:spcPts val="0"/>
              </a:spcBef>
              <a:spcAft>
                <a:spcPts val="0"/>
              </a:spcAft>
              <a:buClr>
                <a:schemeClr val="dk1"/>
              </a:buClr>
              <a:buSzPct val="142857"/>
              <a:buFont typeface="Times New Roman"/>
              <a:buNone/>
            </a:pPr>
            <a:r>
              <a:rPr b="1" i="0" lang="en-US" sz="1400" u="none" cap="none" strike="noStrike">
                <a:solidFill>
                  <a:schemeClr val="dk1"/>
                </a:solidFill>
                <a:latin typeface="Times New Roman"/>
                <a:ea typeface="Times New Roman"/>
                <a:cs typeface="Times New Roman"/>
                <a:sym typeface="Times New Roman"/>
              </a:rPr>
              <a:t>Figure:</a:t>
            </a:r>
            <a:r>
              <a:rPr b="0" i="0" lang="en-US" sz="1400" u="none" cap="none" strike="noStrike">
                <a:solidFill>
                  <a:schemeClr val="dk1"/>
                </a:solidFill>
                <a:latin typeface="Times New Roman"/>
                <a:ea typeface="Times New Roman"/>
                <a:cs typeface="Times New Roman"/>
                <a:sym typeface="Times New Roman"/>
              </a:rPr>
              <a:t> Some well-known ports used with UDP and TCP</a:t>
            </a:r>
            <a:endParaRPr b="0" i="0" sz="1100" u="none" cap="none" strike="noStrike">
              <a:solidFill>
                <a:srgbClr val="000000"/>
              </a:solidFill>
              <a:latin typeface="Arial"/>
              <a:ea typeface="Arial"/>
              <a:cs typeface="Arial"/>
              <a:sym typeface="Arial"/>
            </a:endParaRPr>
          </a:p>
        </p:txBody>
      </p:sp>
      <p:pic>
        <p:nvPicPr>
          <p:cNvPr id="451" name="Google Shape;451;p26"/>
          <p:cNvPicPr preferRelativeResize="0"/>
          <p:nvPr/>
        </p:nvPicPr>
        <p:blipFill rotWithShape="1">
          <a:blip r:embed="rId3">
            <a:alphaModFix/>
          </a:blip>
          <a:srcRect b="0" l="0" r="0" t="0"/>
          <a:stretch/>
        </p:blipFill>
        <p:spPr>
          <a:xfrm>
            <a:off x="809140" y="803495"/>
            <a:ext cx="7690624" cy="2585102"/>
          </a:xfrm>
          <a:prstGeom prst="rect">
            <a:avLst/>
          </a:prstGeom>
          <a:noFill/>
          <a:ln>
            <a:noFill/>
          </a:ln>
        </p:spPr>
      </p:pic>
      <p:cxnSp>
        <p:nvCxnSpPr>
          <p:cNvPr id="452" name="Google Shape;452;p2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53" name="Google Shape;453;p2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54" name="Google Shape;454;p2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55" name="Google Shape;455;p2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56" name="Google Shape;456;p2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pic>
        <p:nvPicPr>
          <p:cNvPr id="457" name="Google Shape;457;p26"/>
          <p:cNvPicPr preferRelativeResize="0"/>
          <p:nvPr/>
        </p:nvPicPr>
        <p:blipFill rotWithShape="1">
          <a:blip r:embed="rId5">
            <a:alphaModFix/>
          </a:blip>
          <a:srcRect b="0" l="0" r="0" t="0"/>
          <a:stretch/>
        </p:blipFill>
        <p:spPr>
          <a:xfrm>
            <a:off x="1750061" y="3388597"/>
            <a:ext cx="5095875" cy="12709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463" name="Google Shape;463;p2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464" name="Google Shape;464;p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465" name="Google Shape;465;p27"/>
          <p:cNvSpPr txBox="1"/>
          <p:nvPr>
            <p:ph idx="4294967295" type="title"/>
          </p:nvPr>
        </p:nvSpPr>
        <p:spPr>
          <a:xfrm>
            <a:off x="0" y="206375"/>
            <a:ext cx="8229600" cy="1778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sz="4800">
                <a:latin typeface="Times New Roman"/>
                <a:ea typeface="Times New Roman"/>
                <a:cs typeface="Times New Roman"/>
                <a:sym typeface="Times New Roman"/>
              </a:rPr>
              <a:t>Port Numbers (Cntd.)</a:t>
            </a:r>
            <a:endParaRPr sz="4800">
              <a:latin typeface="Times New Roman"/>
              <a:ea typeface="Times New Roman"/>
              <a:cs typeface="Times New Roman"/>
              <a:sym typeface="Times New Roman"/>
            </a:endParaRPr>
          </a:p>
        </p:txBody>
      </p:sp>
      <p:pic>
        <p:nvPicPr>
          <p:cNvPr id="466" name="Google Shape;466;p27"/>
          <p:cNvPicPr preferRelativeResize="0"/>
          <p:nvPr/>
        </p:nvPicPr>
        <p:blipFill rotWithShape="1">
          <a:blip r:embed="rId3">
            <a:alphaModFix/>
          </a:blip>
          <a:srcRect b="0" l="0" r="0" t="0"/>
          <a:stretch/>
        </p:blipFill>
        <p:spPr>
          <a:xfrm>
            <a:off x="580429" y="881070"/>
            <a:ext cx="8057720" cy="3567113"/>
          </a:xfrm>
          <a:prstGeom prst="rect">
            <a:avLst/>
          </a:prstGeom>
          <a:noFill/>
          <a:ln>
            <a:noFill/>
          </a:ln>
        </p:spPr>
      </p:pic>
      <p:cxnSp>
        <p:nvCxnSpPr>
          <p:cNvPr id="467" name="Google Shape;467;p2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68" name="Google Shape;468;p2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69" name="Google Shape;469;p2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70" name="Google Shape;470;p2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71" name="Google Shape;471;p2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472" name="Google Shape;472;p27"/>
          <p:cNvSpPr/>
          <p:nvPr/>
        </p:nvSpPr>
        <p:spPr>
          <a:xfrm>
            <a:off x="3368981" y="3072489"/>
            <a:ext cx="127852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333333"/>
                </a:solidFill>
                <a:latin typeface="Inter"/>
                <a:ea typeface="Inter"/>
                <a:cs typeface="Inter"/>
                <a:sym typeface="Inter"/>
              </a:rPr>
              <a:t>Post Office Protocol</a:t>
            </a:r>
            <a:endParaRPr b="0" i="0" sz="1200" u="none" cap="none" strike="noStrike">
              <a:solidFill>
                <a:srgbClr val="000000"/>
              </a:solidFill>
              <a:latin typeface="Arial"/>
              <a:ea typeface="Arial"/>
              <a:cs typeface="Arial"/>
              <a:sym typeface="Arial"/>
            </a:endParaRPr>
          </a:p>
        </p:txBody>
      </p:sp>
      <p:sp>
        <p:nvSpPr>
          <p:cNvPr id="473" name="Google Shape;473;p27"/>
          <p:cNvSpPr/>
          <p:nvPr/>
        </p:nvSpPr>
        <p:spPr>
          <a:xfrm>
            <a:off x="5584111" y="3003239"/>
            <a:ext cx="1211544" cy="5770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000000"/>
                </a:solidFill>
                <a:latin typeface="Inter"/>
                <a:ea typeface="Inter"/>
                <a:cs typeface="Inter"/>
                <a:sym typeface="Inter"/>
              </a:rPr>
              <a:t>Hyper Text Transfer Protocol</a:t>
            </a:r>
            <a:r>
              <a:rPr b="0" i="0" lang="en-US" sz="1050" u="none" cap="none" strike="noStrike">
                <a:solidFill>
                  <a:srgbClr val="000000"/>
                </a:solidFill>
                <a:latin typeface="Inter"/>
                <a:ea typeface="Inter"/>
                <a:cs typeface="Inter"/>
                <a:sym typeface="Inter"/>
              </a:rPr>
              <a:t>.</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479" name="Google Shape;479;p2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480" name="Google Shape;480;p2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481" name="Google Shape;481;p28"/>
          <p:cNvSpPr txBox="1"/>
          <p:nvPr>
            <p:ph idx="4294967295" type="title"/>
          </p:nvPr>
        </p:nvSpPr>
        <p:spPr>
          <a:xfrm>
            <a:off x="0" y="206375"/>
            <a:ext cx="8229600" cy="360363"/>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sz="4400">
                <a:latin typeface="Times New Roman"/>
                <a:ea typeface="Times New Roman"/>
                <a:cs typeface="Times New Roman"/>
                <a:sym typeface="Times New Roman"/>
              </a:rPr>
              <a:t>Sockets (Cntd.)</a:t>
            </a:r>
            <a:endParaRPr sz="4400">
              <a:latin typeface="Times New Roman"/>
              <a:ea typeface="Times New Roman"/>
              <a:cs typeface="Times New Roman"/>
              <a:sym typeface="Times New Roman"/>
            </a:endParaRPr>
          </a:p>
        </p:txBody>
      </p:sp>
      <p:sp>
        <p:nvSpPr>
          <p:cNvPr id="482" name="Google Shape;482;p28"/>
          <p:cNvSpPr txBox="1"/>
          <p:nvPr/>
        </p:nvSpPr>
        <p:spPr>
          <a:xfrm>
            <a:off x="708420" y="736152"/>
            <a:ext cx="4625864" cy="3962054"/>
          </a:xfrm>
          <a:prstGeom prst="rect">
            <a:avLst/>
          </a:prstGeom>
          <a:solidFill>
            <a:srgbClr val="E4E8ED"/>
          </a:solidFill>
          <a:ln>
            <a:noFill/>
          </a:ln>
        </p:spPr>
        <p:txBody>
          <a:bodyPr anchorCtr="0" anchor="t" bIns="34275" lIns="68575" spcFirstLastPara="1" rIns="68575" wrap="square" tIns="34275">
            <a:noAutofit/>
          </a:bodyPr>
          <a:lstStyle/>
          <a:p>
            <a:pPr indent="-342900" lvl="0" marL="412750" marR="0" rtl="0" algn="just">
              <a:lnSpc>
                <a:spcPct val="100000"/>
              </a:lnSpc>
              <a:spcBef>
                <a:spcPts val="0"/>
              </a:spcBef>
              <a:spcAft>
                <a:spcPts val="0"/>
              </a:spcAft>
              <a:buClr>
                <a:srgbClr val="CC0000"/>
              </a:buClr>
              <a:buSzPts val="1900"/>
              <a:buFont typeface="Noto Sans Symbols"/>
              <a:buChar char="⮚"/>
            </a:pPr>
            <a:r>
              <a:rPr b="0" i="0" lang="en-US" sz="2300" u="none" cap="none" strike="noStrike">
                <a:solidFill>
                  <a:srgbClr val="000066"/>
                </a:solidFill>
                <a:latin typeface="Times New Roman"/>
                <a:ea typeface="Times New Roman"/>
                <a:cs typeface="Times New Roman"/>
                <a:sym typeface="Times New Roman"/>
              </a:rPr>
              <a:t>A </a:t>
            </a:r>
            <a:r>
              <a:rPr b="0" i="0" lang="en-US" sz="2300" u="none" cap="none" strike="noStrike">
                <a:solidFill>
                  <a:srgbClr val="C00000"/>
                </a:solidFill>
                <a:latin typeface="Times New Roman"/>
                <a:ea typeface="Times New Roman"/>
                <a:cs typeface="Times New Roman"/>
                <a:sym typeface="Times New Roman"/>
              </a:rPr>
              <a:t>socket</a:t>
            </a:r>
            <a:r>
              <a:rPr b="0" i="0" lang="en-US" sz="2300" u="none" cap="none" strike="noStrike">
                <a:solidFill>
                  <a:srgbClr val="000066"/>
                </a:solidFill>
                <a:latin typeface="Times New Roman"/>
                <a:ea typeface="Times New Roman"/>
                <a:cs typeface="Times New Roman"/>
                <a:sym typeface="Times New Roman"/>
              </a:rPr>
              <a:t> is a </a:t>
            </a:r>
            <a:r>
              <a:rPr b="1" i="0" lang="en-US" sz="2300" u="none" cap="none" strike="noStrike">
                <a:solidFill>
                  <a:srgbClr val="000066"/>
                </a:solidFill>
                <a:latin typeface="Times New Roman"/>
                <a:ea typeface="Times New Roman"/>
                <a:cs typeface="Times New Roman"/>
                <a:sym typeface="Times New Roman"/>
              </a:rPr>
              <a:t>software concept </a:t>
            </a:r>
            <a:r>
              <a:rPr b="0" i="0" lang="en-US" sz="2300" u="none" cap="none" strike="noStrike">
                <a:solidFill>
                  <a:srgbClr val="000066"/>
                </a:solidFill>
                <a:latin typeface="Times New Roman"/>
                <a:ea typeface="Times New Roman"/>
                <a:cs typeface="Times New Roman"/>
                <a:sym typeface="Times New Roman"/>
              </a:rPr>
              <a:t>for a connection. </a:t>
            </a:r>
            <a:endParaRPr b="0" i="0" sz="2300" u="none" cap="none" strike="noStrike">
              <a:solidFill>
                <a:srgbClr val="000066"/>
              </a:solidFill>
              <a:latin typeface="Times New Roman"/>
              <a:ea typeface="Times New Roman"/>
              <a:cs typeface="Times New Roman"/>
              <a:sym typeface="Times New Roman"/>
            </a:endParaRPr>
          </a:p>
          <a:p>
            <a:pPr indent="-342900" lvl="0" marL="412750" marR="0" rtl="0" algn="just">
              <a:lnSpc>
                <a:spcPct val="100000"/>
              </a:lnSpc>
              <a:spcBef>
                <a:spcPts val="0"/>
              </a:spcBef>
              <a:spcAft>
                <a:spcPts val="0"/>
              </a:spcAft>
              <a:buClr>
                <a:srgbClr val="CC0000"/>
              </a:buClr>
              <a:buSzPts val="1900"/>
              <a:buFont typeface="Noto Sans Symbols"/>
              <a:buChar char="⮚"/>
            </a:pPr>
            <a:r>
              <a:rPr b="0" i="0" lang="en-US" sz="2300" u="none" cap="none" strike="noStrike">
                <a:solidFill>
                  <a:srgbClr val="000066"/>
                </a:solidFill>
                <a:latin typeface="Times New Roman"/>
                <a:ea typeface="Times New Roman"/>
                <a:cs typeface="Times New Roman"/>
                <a:sym typeface="Times New Roman"/>
              </a:rPr>
              <a:t>Sockets </a:t>
            </a:r>
            <a:r>
              <a:rPr b="1" i="0" lang="en-US" sz="2300" u="none" cap="none" strike="noStrike">
                <a:solidFill>
                  <a:srgbClr val="C00000"/>
                </a:solidFill>
                <a:latin typeface="Times New Roman"/>
                <a:ea typeface="Times New Roman"/>
                <a:cs typeface="Times New Roman"/>
                <a:sym typeface="Times New Roman"/>
              </a:rPr>
              <a:t>enable applications </a:t>
            </a:r>
            <a:r>
              <a:rPr b="0" i="0" lang="en-US" sz="2300" u="none" cap="none" strike="noStrike">
                <a:solidFill>
                  <a:srgbClr val="000066"/>
                </a:solidFill>
                <a:latin typeface="Times New Roman"/>
                <a:ea typeface="Times New Roman"/>
                <a:cs typeface="Times New Roman"/>
                <a:sym typeface="Times New Roman"/>
              </a:rPr>
              <a:t>to connect to  transport layer protocol (TCP/IP / UDP / SCTP).</a:t>
            </a:r>
            <a:endParaRPr b="0" i="0" sz="2300" u="none" cap="none" strike="noStrike">
              <a:solidFill>
                <a:srgbClr val="000066"/>
              </a:solidFill>
              <a:latin typeface="Times New Roman"/>
              <a:ea typeface="Times New Roman"/>
              <a:cs typeface="Times New Roman"/>
              <a:sym typeface="Times New Roman"/>
            </a:endParaRPr>
          </a:p>
          <a:p>
            <a:pPr indent="-342900" lvl="0" marL="412750" marR="0" rtl="0" algn="just">
              <a:lnSpc>
                <a:spcPct val="100000"/>
              </a:lnSpc>
              <a:spcBef>
                <a:spcPts val="900"/>
              </a:spcBef>
              <a:spcAft>
                <a:spcPts val="0"/>
              </a:spcAft>
              <a:buClr>
                <a:srgbClr val="CC0000"/>
              </a:buClr>
              <a:buSzPts val="1900"/>
              <a:buFont typeface="Noto Sans Symbols"/>
              <a:buChar char="⮚"/>
            </a:pPr>
            <a:r>
              <a:rPr b="0" i="0" lang="en-US" sz="2300" u="none" cap="none" strike="noStrike">
                <a:solidFill>
                  <a:srgbClr val="000066"/>
                </a:solidFill>
                <a:latin typeface="Times New Roman"/>
                <a:ea typeface="Times New Roman"/>
                <a:cs typeface="Times New Roman"/>
                <a:sym typeface="Times New Roman"/>
              </a:rPr>
              <a:t>An application running on a host creates a socket to connect with an application on another host. </a:t>
            </a:r>
            <a:endParaRPr b="0" i="0" sz="2300" u="none" cap="none" strike="noStrike">
              <a:solidFill>
                <a:srgbClr val="000066"/>
              </a:solidFill>
              <a:latin typeface="Times New Roman"/>
              <a:ea typeface="Times New Roman"/>
              <a:cs typeface="Times New Roman"/>
              <a:sym typeface="Times New Roman"/>
            </a:endParaRPr>
          </a:p>
          <a:p>
            <a:pPr indent="-342900" lvl="0" marL="412750" marR="0" rtl="0" algn="just">
              <a:lnSpc>
                <a:spcPct val="100000"/>
              </a:lnSpc>
              <a:spcBef>
                <a:spcPts val="900"/>
              </a:spcBef>
              <a:spcAft>
                <a:spcPts val="0"/>
              </a:spcAft>
              <a:buClr>
                <a:srgbClr val="CC0000"/>
              </a:buClr>
              <a:buSzPts val="1900"/>
              <a:buFont typeface="Noto Sans Symbols"/>
              <a:buChar char="⮚"/>
            </a:pPr>
            <a:r>
              <a:rPr b="1" i="0" lang="en-US" sz="2300" u="none" cap="none" strike="noStrike">
                <a:solidFill>
                  <a:srgbClr val="C00000"/>
                </a:solidFill>
                <a:latin typeface="Times New Roman"/>
                <a:ea typeface="Times New Roman"/>
                <a:cs typeface="Times New Roman"/>
                <a:sym typeface="Times New Roman"/>
              </a:rPr>
              <a:t>Messages pass through this socket.</a:t>
            </a:r>
            <a:endParaRPr b="1" i="0" sz="2300" u="none" cap="none" strike="noStrike">
              <a:solidFill>
                <a:srgbClr val="C00000"/>
              </a:solidFill>
              <a:latin typeface="Times New Roman"/>
              <a:ea typeface="Times New Roman"/>
              <a:cs typeface="Times New Roman"/>
              <a:sym typeface="Times New Roman"/>
            </a:endParaRPr>
          </a:p>
        </p:txBody>
      </p:sp>
      <p:pic>
        <p:nvPicPr>
          <p:cNvPr id="483" name="Google Shape;483;p28"/>
          <p:cNvPicPr preferRelativeResize="0"/>
          <p:nvPr/>
        </p:nvPicPr>
        <p:blipFill rotWithShape="1">
          <a:blip r:embed="rId3">
            <a:alphaModFix/>
          </a:blip>
          <a:srcRect b="0" l="0" r="0" t="0"/>
          <a:stretch/>
        </p:blipFill>
        <p:spPr>
          <a:xfrm>
            <a:off x="5334284" y="763601"/>
            <a:ext cx="3801979" cy="3059433"/>
          </a:xfrm>
          <a:prstGeom prst="rect">
            <a:avLst/>
          </a:prstGeom>
          <a:noFill/>
          <a:ln>
            <a:noFill/>
          </a:ln>
        </p:spPr>
      </p:pic>
      <p:cxnSp>
        <p:nvCxnSpPr>
          <p:cNvPr id="484" name="Google Shape;484;p2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85" name="Google Shape;485;p2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86" name="Google Shape;486;p2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87" name="Google Shape;487;p2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88" name="Google Shape;488;p2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494" name="Google Shape;494;p2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495" name="Google Shape;495;p2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496" name="Google Shape;496;p29"/>
          <p:cNvSpPr txBox="1"/>
          <p:nvPr>
            <p:ph idx="4294967295" type="title"/>
          </p:nvPr>
        </p:nvSpPr>
        <p:spPr>
          <a:xfrm>
            <a:off x="0" y="206375"/>
            <a:ext cx="8229600" cy="360363"/>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sz="4800">
                <a:latin typeface="Times New Roman"/>
                <a:ea typeface="Times New Roman"/>
                <a:cs typeface="Times New Roman"/>
                <a:sym typeface="Times New Roman"/>
              </a:rPr>
              <a:t>Sockets</a:t>
            </a:r>
            <a:endParaRPr sz="4800">
              <a:latin typeface="Times New Roman"/>
              <a:ea typeface="Times New Roman"/>
              <a:cs typeface="Times New Roman"/>
              <a:sym typeface="Times New Roman"/>
            </a:endParaRPr>
          </a:p>
        </p:txBody>
      </p:sp>
      <p:sp>
        <p:nvSpPr>
          <p:cNvPr id="497" name="Google Shape;497;p29"/>
          <p:cNvSpPr txBox="1"/>
          <p:nvPr/>
        </p:nvSpPr>
        <p:spPr>
          <a:xfrm>
            <a:off x="708420" y="816940"/>
            <a:ext cx="4876303" cy="3847506"/>
          </a:xfrm>
          <a:prstGeom prst="rect">
            <a:avLst/>
          </a:prstGeom>
          <a:solidFill>
            <a:srgbClr val="E4E8ED"/>
          </a:solidFill>
          <a:ln cap="flat" cmpd="sng" w="5715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342900" lvl="0" marL="406400" marR="0" rtl="0" algn="just">
              <a:lnSpc>
                <a:spcPct val="100000"/>
              </a:lnSpc>
              <a:spcBef>
                <a:spcPts val="0"/>
              </a:spcBef>
              <a:spcAft>
                <a:spcPts val="0"/>
              </a:spcAft>
              <a:buClr>
                <a:srgbClr val="CC0000"/>
              </a:buClr>
              <a:buSzPts val="2200"/>
              <a:buFont typeface="Noto Sans Symbols"/>
              <a:buChar char="⮚"/>
            </a:pPr>
            <a:r>
              <a:rPr b="0" i="0" lang="en-US" sz="2100" u="none" cap="none" strike="noStrike">
                <a:solidFill>
                  <a:srgbClr val="C00000"/>
                </a:solidFill>
                <a:latin typeface="Times New Roman"/>
                <a:ea typeface="Times New Roman"/>
                <a:cs typeface="Times New Roman"/>
                <a:sym typeface="Times New Roman"/>
              </a:rPr>
              <a:t>A process sends messages into, and receives messages from, the network through </a:t>
            </a:r>
            <a:r>
              <a:rPr b="1" i="0" lang="en-US" sz="2100" u="none" cap="none" strike="noStrike">
                <a:solidFill>
                  <a:schemeClr val="dk1"/>
                </a:solidFill>
                <a:latin typeface="Times New Roman"/>
                <a:ea typeface="Times New Roman"/>
                <a:cs typeface="Times New Roman"/>
                <a:sym typeface="Times New Roman"/>
              </a:rPr>
              <a:t>a software interface </a:t>
            </a:r>
            <a:r>
              <a:rPr b="0" i="0" lang="en-US" sz="2100" u="none" cap="none" strike="noStrike">
                <a:solidFill>
                  <a:srgbClr val="C00000"/>
                </a:solidFill>
                <a:latin typeface="Times New Roman"/>
                <a:ea typeface="Times New Roman"/>
                <a:cs typeface="Times New Roman"/>
                <a:sym typeface="Times New Roman"/>
              </a:rPr>
              <a:t>called a </a:t>
            </a:r>
            <a:r>
              <a:rPr b="1" i="0" lang="en-US" sz="2100" u="none" cap="none" strike="noStrike">
                <a:solidFill>
                  <a:srgbClr val="C00000"/>
                </a:solidFill>
                <a:latin typeface="Times New Roman"/>
                <a:ea typeface="Times New Roman"/>
                <a:cs typeface="Times New Roman"/>
                <a:sym typeface="Times New Roman"/>
              </a:rPr>
              <a:t>Socket</a:t>
            </a:r>
            <a:r>
              <a:rPr b="0" i="0" lang="en-US" sz="2100" u="none" cap="none" strike="noStrike">
                <a:solidFill>
                  <a:srgbClr val="000066"/>
                </a:solidFill>
                <a:latin typeface="Times New Roman"/>
                <a:ea typeface="Times New Roman"/>
                <a:cs typeface="Times New Roman"/>
                <a:sym typeface="Times New Roman"/>
              </a:rPr>
              <a:t>.</a:t>
            </a:r>
            <a:endParaRPr b="0" i="0" sz="2100" u="none" cap="none" strike="noStrike">
              <a:solidFill>
                <a:srgbClr val="000000"/>
              </a:solidFill>
              <a:latin typeface="Times New Roman"/>
              <a:ea typeface="Times New Roman"/>
              <a:cs typeface="Times New Roman"/>
              <a:sym typeface="Times New Roman"/>
            </a:endParaRPr>
          </a:p>
          <a:p>
            <a:pPr indent="-342900" lvl="0" marL="406400" marR="0" rtl="0" algn="just">
              <a:lnSpc>
                <a:spcPct val="100000"/>
              </a:lnSpc>
              <a:spcBef>
                <a:spcPts val="1100"/>
              </a:spcBef>
              <a:spcAft>
                <a:spcPts val="0"/>
              </a:spcAft>
              <a:buClr>
                <a:srgbClr val="CC0000"/>
              </a:buClr>
              <a:buSzPts val="2200"/>
              <a:buFont typeface="Noto Sans Symbols"/>
              <a:buChar char="⮚"/>
            </a:pPr>
            <a:r>
              <a:rPr b="0" i="0" lang="en-US" sz="2100" u="none" cap="none" strike="noStrike">
                <a:solidFill>
                  <a:srgbClr val="000066"/>
                </a:solidFill>
                <a:latin typeface="Times New Roman"/>
                <a:ea typeface="Times New Roman"/>
                <a:cs typeface="Times New Roman"/>
                <a:sym typeface="Times New Roman"/>
              </a:rPr>
              <a:t>Figure illustrates socket communication between two processes that </a:t>
            </a:r>
            <a:r>
              <a:rPr b="1" i="0" lang="en-US" sz="2100" u="none" cap="none" strike="noStrike">
                <a:solidFill>
                  <a:srgbClr val="000066"/>
                </a:solidFill>
                <a:latin typeface="Times New Roman"/>
                <a:ea typeface="Times New Roman"/>
                <a:cs typeface="Times New Roman"/>
                <a:sym typeface="Times New Roman"/>
              </a:rPr>
              <a:t>communicate over the Internet</a:t>
            </a:r>
            <a:r>
              <a:rPr b="0" i="0" lang="en-US" sz="2100" u="none" cap="none" strike="noStrike">
                <a:solidFill>
                  <a:srgbClr val="000066"/>
                </a:solidFill>
                <a:latin typeface="Times New Roman"/>
                <a:ea typeface="Times New Roman"/>
                <a:cs typeface="Times New Roman"/>
                <a:sym typeface="Times New Roman"/>
              </a:rPr>
              <a:t>. </a:t>
            </a:r>
            <a:endParaRPr b="0" i="0" sz="2100" u="none" cap="none" strike="noStrike">
              <a:solidFill>
                <a:srgbClr val="000066"/>
              </a:solidFill>
              <a:latin typeface="Times New Roman"/>
              <a:ea typeface="Times New Roman"/>
              <a:cs typeface="Times New Roman"/>
              <a:sym typeface="Times New Roman"/>
            </a:endParaRPr>
          </a:p>
          <a:p>
            <a:pPr indent="-342900" lvl="0" marL="406400" marR="0" rtl="0" algn="just">
              <a:lnSpc>
                <a:spcPct val="100000"/>
              </a:lnSpc>
              <a:spcBef>
                <a:spcPts val="1100"/>
              </a:spcBef>
              <a:spcAft>
                <a:spcPts val="0"/>
              </a:spcAft>
              <a:buClr>
                <a:srgbClr val="CC0000"/>
              </a:buClr>
              <a:buSzPts val="2200"/>
              <a:buFont typeface="Noto Sans Symbols"/>
              <a:buChar char="⮚"/>
            </a:pPr>
            <a:r>
              <a:rPr b="0" i="0" lang="en-US" sz="2100" u="none" cap="none" strike="noStrike">
                <a:solidFill>
                  <a:srgbClr val="000066"/>
                </a:solidFill>
                <a:latin typeface="Times New Roman"/>
                <a:ea typeface="Times New Roman"/>
                <a:cs typeface="Times New Roman"/>
                <a:sym typeface="Times New Roman"/>
              </a:rPr>
              <a:t>(Figure assumes that the underlying transport protocol used by the processes is the Internet’s TCP protocol.)</a:t>
            </a:r>
            <a:endParaRPr b="0" i="0" sz="2100" u="none" cap="none" strike="noStrike">
              <a:solidFill>
                <a:srgbClr val="000000"/>
              </a:solidFill>
              <a:latin typeface="Times New Roman"/>
              <a:ea typeface="Times New Roman"/>
              <a:cs typeface="Times New Roman"/>
              <a:sym typeface="Times New Roman"/>
            </a:endParaRPr>
          </a:p>
        </p:txBody>
      </p:sp>
      <p:pic>
        <p:nvPicPr>
          <p:cNvPr id="498" name="Google Shape;498;p29"/>
          <p:cNvPicPr preferRelativeResize="0"/>
          <p:nvPr/>
        </p:nvPicPr>
        <p:blipFill rotWithShape="1">
          <a:blip r:embed="rId3">
            <a:alphaModFix/>
          </a:blip>
          <a:srcRect b="0" l="0" r="0" t="0"/>
          <a:stretch/>
        </p:blipFill>
        <p:spPr>
          <a:xfrm>
            <a:off x="5702710" y="763601"/>
            <a:ext cx="3433553" cy="3961063"/>
          </a:xfrm>
          <a:prstGeom prst="rect">
            <a:avLst/>
          </a:prstGeom>
          <a:noFill/>
          <a:ln>
            <a:noFill/>
          </a:ln>
        </p:spPr>
      </p:pic>
      <p:cxnSp>
        <p:nvCxnSpPr>
          <p:cNvPr id="499" name="Google Shape;499;p2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00" name="Google Shape;500;p2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01" name="Google Shape;501;p2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02" name="Google Shape;502;p2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03" name="Google Shape;503;p2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20" name="Google Shape;120;p3"/>
          <p:cNvSpPr txBox="1"/>
          <p:nvPr>
            <p:ph idx="4294967295" type="title"/>
          </p:nvPr>
        </p:nvSpPr>
        <p:spPr>
          <a:xfrm>
            <a:off x="2111375" y="214313"/>
            <a:ext cx="7032625" cy="727075"/>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Arial"/>
              <a:buNone/>
            </a:pPr>
            <a:r>
              <a:rPr lang="en-US">
                <a:solidFill>
                  <a:srgbClr val="7030A0"/>
                </a:solidFill>
                <a:latin typeface="Times New Roman"/>
                <a:ea typeface="Times New Roman"/>
                <a:cs typeface="Times New Roman"/>
                <a:sym typeface="Times New Roman"/>
              </a:rPr>
              <a:t>Syllabus</a:t>
            </a:r>
            <a:endParaRPr>
              <a:solidFill>
                <a:srgbClr val="7030A0"/>
              </a:solidFill>
              <a:latin typeface="Times New Roman"/>
              <a:ea typeface="Times New Roman"/>
              <a:cs typeface="Times New Roman"/>
              <a:sym typeface="Times New Roman"/>
            </a:endParaRPr>
          </a:p>
        </p:txBody>
      </p:sp>
      <p:pic>
        <p:nvPicPr>
          <p:cNvPr id="121" name="Google Shape;121;p3"/>
          <p:cNvPicPr preferRelativeResize="0"/>
          <p:nvPr/>
        </p:nvPicPr>
        <p:blipFill rotWithShape="1">
          <a:blip r:embed="rId3">
            <a:alphaModFix/>
          </a:blip>
          <a:srcRect b="0" l="0" r="0" t="0"/>
          <a:stretch/>
        </p:blipFill>
        <p:spPr>
          <a:xfrm>
            <a:off x="41822" y="47020"/>
            <a:ext cx="820624" cy="721907"/>
          </a:xfrm>
          <a:prstGeom prst="rect">
            <a:avLst/>
          </a:prstGeom>
          <a:noFill/>
          <a:ln>
            <a:noFill/>
          </a:ln>
        </p:spPr>
      </p:pic>
      <p:graphicFrame>
        <p:nvGraphicFramePr>
          <p:cNvPr id="122" name="Google Shape;122;p3"/>
          <p:cNvGraphicFramePr/>
          <p:nvPr/>
        </p:nvGraphicFramePr>
        <p:xfrm>
          <a:off x="88190" y="893137"/>
          <a:ext cx="3000000" cy="3000000"/>
        </p:xfrm>
        <a:graphic>
          <a:graphicData uri="http://schemas.openxmlformats.org/drawingml/2006/table">
            <a:tbl>
              <a:tblPr>
                <a:noFill/>
                <a:tableStyleId>{A0271318-04A5-486C-954E-8EDC6A7619AC}</a:tableStyleId>
              </a:tblPr>
              <a:tblGrid>
                <a:gridCol w="522725"/>
                <a:gridCol w="8394850"/>
              </a:tblGrid>
              <a:tr h="8941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Fundamentals of networking and data communication (9 Hrs)</a:t>
                      </a:r>
                      <a:endParaRPr sz="1400" u="none" cap="none" strike="noStrike"/>
                    </a:p>
                    <a:p>
                      <a:pPr indent="0" lvl="0" marL="0" marR="0" rtl="0" algn="just">
                        <a:lnSpc>
                          <a:spcPct val="100000"/>
                        </a:lnSpc>
                        <a:spcBef>
                          <a:spcPts val="0"/>
                        </a:spcBef>
                        <a:spcAft>
                          <a:spcPts val="0"/>
                        </a:spcAft>
                        <a:buClr>
                          <a:srgbClr val="000000"/>
                        </a:buClr>
                        <a:buSzPts val="1100"/>
                        <a:buFont typeface="Arial"/>
                        <a:buNone/>
                      </a:pPr>
                      <a:r>
                        <a:rPr b="0" lang="en-US" sz="1100" u="none" cap="none" strike="noStrike">
                          <a:latin typeface="Times New Roman"/>
                          <a:ea typeface="Times New Roman"/>
                          <a:cs typeface="Times New Roman"/>
                          <a:sym typeface="Times New Roman"/>
                        </a:rPr>
                        <a:t>Analog Transmission: Analog-to-Analog conversion, Digital-to-Analog conversion, Digital Transmission: Digital-to-Digital conversion (line coding, block coding, scrambling), Analog-to-Digital conversion (Pulse Code Modulation, Delta Modulation) Types of Networks, Network Architectures, Network Topologies, Transmission media’s, Networking devices, OSI Model, TCP/IP Reference Model, Ethernet standards.</a:t>
                      </a:r>
                      <a:endParaRPr sz="1400" u="none" cap="none" strike="noStrike"/>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8888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Data Link Layer: (9 Hrs)</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Data Link Layer Services, Types of errors, Block coding, Error Control: Cyclic Redundancy Check (CRC) Code, Hamming Code, Checksum, sliding window Protocols: Selective Repeat (SR) &amp; Go Back N (GBN), Channel allocation, Multiple Access Protocols: ALOHA, CSMA/CD, CSMA/CA, Ethernet Frame format.</a:t>
                      </a:r>
                      <a:endParaRPr sz="11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7114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Network Layer  (9 Hrs)</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Services, Internet Protocol: Ipv4 &amp; Ipv6, Classful Addressing, Classless Addressing, CIDR, Subnetting, NAT, ARP, RARP ICMP, Routing Algorithms: Distance-Vector (DV) Routing, Link State (LS) Routing, Routing in Internet: RIP, OSPF, BGP</a:t>
                      </a:r>
                      <a:endParaRPr sz="11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855850">
                <a:tc>
                  <a:txBody>
                    <a:bodyPr/>
                    <a:lstStyle/>
                    <a:p>
                      <a:pPr indent="0" lvl="0" marL="0" marR="0" rtl="0" algn="ctr">
                        <a:lnSpc>
                          <a:spcPct val="100000"/>
                        </a:lnSpc>
                        <a:spcBef>
                          <a:spcPts val="0"/>
                        </a:spcBef>
                        <a:spcAft>
                          <a:spcPts val="0"/>
                        </a:spcAft>
                        <a:buClr>
                          <a:srgbClr val="000000"/>
                        </a:buClr>
                        <a:buSzPts val="1200"/>
                        <a:buFont typeface="Arial"/>
                        <a:buNone/>
                      </a:pPr>
                      <a:r>
                        <a:rPr b="1" lang="en-US" sz="1400" u="none" cap="none" strike="noStrike">
                          <a:latin typeface="Times New Roman"/>
                          <a:ea typeface="Times New Roman"/>
                          <a:cs typeface="Times New Roman"/>
                          <a:sym typeface="Times New Roman"/>
                        </a:rPr>
                        <a:t>4</a:t>
                      </a:r>
                      <a:endParaRPr b="1" sz="14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200" u="none" cap="none" strike="noStrike">
                          <a:latin typeface="Times New Roman"/>
                          <a:ea typeface="Times New Roman"/>
                          <a:cs typeface="Times New Roman"/>
                          <a:sym typeface="Times New Roman"/>
                        </a:rPr>
                        <a:t>Transport Layer  (9 Hrs)</a:t>
                      </a:r>
                      <a:endParaRPr b="1" sz="1600" u="none" cap="none" strike="noStrike"/>
                    </a:p>
                    <a:p>
                      <a:pPr indent="0" lvl="0" marL="0" marR="0" rtl="0" algn="l">
                        <a:lnSpc>
                          <a:spcPct val="100000"/>
                        </a:lnSpc>
                        <a:spcBef>
                          <a:spcPts val="0"/>
                        </a:spcBef>
                        <a:spcAft>
                          <a:spcPts val="0"/>
                        </a:spcAft>
                        <a:buClr>
                          <a:srgbClr val="000000"/>
                        </a:buClr>
                        <a:buSzPts val="1100"/>
                        <a:buFont typeface="Arial"/>
                        <a:buNone/>
                      </a:pPr>
                      <a:r>
                        <a:rPr b="1" lang="en-US" sz="1200" u="none" cap="none" strike="noStrike">
                          <a:latin typeface="Times New Roman"/>
                          <a:ea typeface="Times New Roman"/>
                          <a:cs typeface="Times New Roman"/>
                          <a:sym typeface="Times New Roman"/>
                        </a:rPr>
                        <a:t>Services, Multiplexing, demultiplexing. Sockets, UDP, RTP, TCP: Services, Features, Segment, TCP Connection (Three-Way Handshake), Flow control and buffering, Silly window syndrome, Congestion Control. Congestion Control (Leaky Bucket, Token Bucket), Quality of Service (QoS)</a:t>
                      </a:r>
                      <a:endParaRPr b="1" sz="1200" u="none" cap="none" strike="noStrike">
                        <a:highlight>
                          <a:srgbClr val="FCFCFC"/>
                        </a:highlight>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7114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Application Layer  (9 Hrs)</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Dynamic Host Control Protocol (DHCP), Hypertext Transfer Protocol (HTTP), FTP, TELNET, SMTP: POP3, IMAP, MIME, Domain Name System (DNS), SNMP.</a:t>
                      </a:r>
                      <a:endParaRPr sz="1100" u="none" cap="none" strike="noStrike">
                        <a:highlight>
                          <a:srgbClr val="FCFCFC"/>
                        </a:highlight>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509" name="Google Shape;509;p3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510" name="Google Shape;510;p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511" name="Google Shape;511;p30"/>
          <p:cNvSpPr txBox="1"/>
          <p:nvPr>
            <p:ph idx="4294967295" type="title"/>
          </p:nvPr>
        </p:nvSpPr>
        <p:spPr>
          <a:xfrm>
            <a:off x="0" y="206375"/>
            <a:ext cx="8229600" cy="43815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sz="4800">
                <a:latin typeface="Times New Roman"/>
                <a:ea typeface="Times New Roman"/>
                <a:cs typeface="Times New Roman"/>
                <a:sym typeface="Times New Roman"/>
              </a:rPr>
              <a:t>Sockets (Cntd.)</a:t>
            </a:r>
            <a:endParaRPr sz="4800">
              <a:latin typeface="Times New Roman"/>
              <a:ea typeface="Times New Roman"/>
              <a:cs typeface="Times New Roman"/>
              <a:sym typeface="Times New Roman"/>
            </a:endParaRPr>
          </a:p>
        </p:txBody>
      </p:sp>
      <p:sp>
        <p:nvSpPr>
          <p:cNvPr id="512" name="Google Shape;512;p30"/>
          <p:cNvSpPr txBox="1"/>
          <p:nvPr/>
        </p:nvSpPr>
        <p:spPr>
          <a:xfrm>
            <a:off x="463154" y="644600"/>
            <a:ext cx="8515349" cy="3543299"/>
          </a:xfrm>
          <a:prstGeom prst="rect">
            <a:avLst/>
          </a:prstGeom>
          <a:noFill/>
          <a:ln>
            <a:noFill/>
          </a:ln>
        </p:spPr>
        <p:txBody>
          <a:bodyPr anchorCtr="0" anchor="t" bIns="34275" lIns="68575" spcFirstLastPara="1" rIns="68575" wrap="square" tIns="34275">
            <a:noAutofit/>
          </a:bodyPr>
          <a:lstStyle/>
          <a:p>
            <a:pPr indent="-342900" lvl="0" marL="406400" marR="0" rtl="0" algn="just">
              <a:lnSpc>
                <a:spcPct val="100000"/>
              </a:lnSpc>
              <a:spcBef>
                <a:spcPts val="900"/>
              </a:spcBef>
              <a:spcAft>
                <a:spcPts val="0"/>
              </a:spcAft>
              <a:buClr>
                <a:srgbClr val="CC0000"/>
              </a:buClr>
              <a:buSzPts val="2000"/>
              <a:buFont typeface="Noto Sans Symbols"/>
              <a:buChar char="⮚"/>
            </a:pPr>
            <a:r>
              <a:rPr b="1" i="0" lang="en-US" sz="2000" u="none" cap="none" strike="noStrike">
                <a:solidFill>
                  <a:srgbClr val="C00000"/>
                </a:solidFill>
                <a:latin typeface="Times New Roman"/>
                <a:ea typeface="Times New Roman"/>
                <a:cs typeface="Times New Roman"/>
                <a:sym typeface="Times New Roman"/>
              </a:rPr>
              <a:t>Three applications </a:t>
            </a:r>
            <a:r>
              <a:rPr b="0" i="0" lang="en-US" sz="2000" u="none" cap="none" strike="noStrike">
                <a:solidFill>
                  <a:srgbClr val="000066"/>
                </a:solidFill>
                <a:latin typeface="Times New Roman"/>
                <a:ea typeface="Times New Roman"/>
                <a:cs typeface="Times New Roman"/>
                <a:sym typeface="Times New Roman"/>
              </a:rPr>
              <a:t>requiring three TCP communication channels: </a:t>
            </a:r>
            <a:endParaRPr b="0" i="0" sz="2000" u="none" cap="none" strike="noStrike">
              <a:solidFill>
                <a:srgbClr val="000066"/>
              </a:solidFill>
              <a:latin typeface="Times New Roman"/>
              <a:ea typeface="Times New Roman"/>
              <a:cs typeface="Times New Roman"/>
              <a:sym typeface="Times New Roman"/>
            </a:endParaRPr>
          </a:p>
          <a:p>
            <a:pPr indent="-342900" lvl="0" marL="406400" marR="0" rtl="0" algn="just">
              <a:lnSpc>
                <a:spcPct val="100000"/>
              </a:lnSpc>
              <a:spcBef>
                <a:spcPts val="900"/>
              </a:spcBef>
              <a:spcAft>
                <a:spcPts val="0"/>
              </a:spcAft>
              <a:buClr>
                <a:srgbClr val="CC0000"/>
              </a:buClr>
              <a:buSzPts val="2000"/>
              <a:buFont typeface="Noto Sans Symbols"/>
              <a:buChar char="⮚"/>
            </a:pPr>
            <a:r>
              <a:rPr b="0" i="0" lang="en-US" sz="2000" u="none" cap="none" strike="noStrike">
                <a:solidFill>
                  <a:schemeClr val="dk1"/>
                </a:solidFill>
                <a:latin typeface="Times New Roman"/>
                <a:ea typeface="Times New Roman"/>
                <a:cs typeface="Times New Roman"/>
                <a:sym typeface="Times New Roman"/>
              </a:rPr>
              <a:t>Two channels for each of the two web browsers acting as HTTP clients</a:t>
            </a:r>
            <a:r>
              <a:rPr b="0" i="0" lang="en-US" sz="2000" u="none" cap="none" strike="noStrike">
                <a:solidFill>
                  <a:srgbClr val="000066"/>
                </a:solidFill>
                <a:latin typeface="Times New Roman"/>
                <a:ea typeface="Times New Roman"/>
                <a:cs typeface="Times New Roman"/>
                <a:sym typeface="Times New Roman"/>
              </a:rPr>
              <a:t>, and </a:t>
            </a:r>
            <a:r>
              <a:rPr b="0" i="0" lang="en-US" sz="2000" u="none" cap="none" strike="noStrike">
                <a:solidFill>
                  <a:schemeClr val="dk1"/>
                </a:solidFill>
                <a:latin typeface="Times New Roman"/>
                <a:ea typeface="Times New Roman"/>
                <a:cs typeface="Times New Roman"/>
                <a:sym typeface="Times New Roman"/>
              </a:rPr>
              <a:t>one for the email application acting as an SMTP client.</a:t>
            </a:r>
            <a:endParaRPr b="0" i="0" sz="1300" u="none" cap="none" strike="noStrike">
              <a:solidFill>
                <a:schemeClr val="dk1"/>
              </a:solidFill>
              <a:latin typeface="Times New Roman"/>
              <a:ea typeface="Times New Roman"/>
              <a:cs typeface="Times New Roman"/>
              <a:sym typeface="Times New Roman"/>
            </a:endParaRPr>
          </a:p>
        </p:txBody>
      </p:sp>
      <p:pic>
        <p:nvPicPr>
          <p:cNvPr id="513" name="Google Shape;513;p30"/>
          <p:cNvPicPr preferRelativeResize="0"/>
          <p:nvPr/>
        </p:nvPicPr>
        <p:blipFill rotWithShape="1">
          <a:blip r:embed="rId3">
            <a:alphaModFix/>
          </a:blip>
          <a:srcRect b="0" l="0" r="0" t="0"/>
          <a:stretch/>
        </p:blipFill>
        <p:spPr>
          <a:xfrm>
            <a:off x="879849" y="1936955"/>
            <a:ext cx="7703041" cy="2588089"/>
          </a:xfrm>
          <a:prstGeom prst="rect">
            <a:avLst/>
          </a:prstGeom>
          <a:noFill/>
          <a:ln>
            <a:noFill/>
          </a:ln>
        </p:spPr>
      </p:pic>
      <p:cxnSp>
        <p:nvCxnSpPr>
          <p:cNvPr id="514" name="Google Shape;514;p3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15" name="Google Shape;515;p3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16" name="Google Shape;516;p3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17" name="Google Shape;517;p3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18" name="Google Shape;518;p30"/>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524" name="Google Shape;524;p3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525" name="Google Shape;525;p3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526" name="Google Shape;526;p31"/>
          <p:cNvSpPr txBox="1"/>
          <p:nvPr>
            <p:ph idx="4294967295" type="title"/>
          </p:nvPr>
        </p:nvSpPr>
        <p:spPr>
          <a:xfrm>
            <a:off x="0" y="206375"/>
            <a:ext cx="8229600" cy="227013"/>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sz="4400">
                <a:latin typeface="Times New Roman"/>
                <a:ea typeface="Times New Roman"/>
                <a:cs typeface="Times New Roman"/>
                <a:sym typeface="Times New Roman"/>
              </a:rPr>
              <a:t>Sockets (Cntd.)</a:t>
            </a:r>
            <a:endParaRPr sz="4400">
              <a:latin typeface="Times New Roman"/>
              <a:ea typeface="Times New Roman"/>
              <a:cs typeface="Times New Roman"/>
              <a:sym typeface="Times New Roman"/>
            </a:endParaRPr>
          </a:p>
        </p:txBody>
      </p:sp>
      <p:sp>
        <p:nvSpPr>
          <p:cNvPr id="527" name="Google Shape;527;p31"/>
          <p:cNvSpPr txBox="1"/>
          <p:nvPr/>
        </p:nvSpPr>
        <p:spPr>
          <a:xfrm>
            <a:off x="650964" y="770339"/>
            <a:ext cx="4708443" cy="3927867"/>
          </a:xfrm>
          <a:prstGeom prst="rect">
            <a:avLst/>
          </a:prstGeom>
          <a:solidFill>
            <a:srgbClr val="E4E8ED"/>
          </a:solidFill>
          <a:ln>
            <a:noFill/>
          </a:ln>
        </p:spPr>
        <p:txBody>
          <a:bodyPr anchorCtr="0" anchor="t" bIns="34275" lIns="68575" spcFirstLastPara="1" rIns="68575" wrap="square" tIns="34275">
            <a:noAutofit/>
          </a:bodyPr>
          <a:lstStyle/>
          <a:p>
            <a:pPr indent="0" lvl="0" marL="76200" marR="0" rtl="0" algn="just">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Berkeley Socket:</a:t>
            </a:r>
            <a:endParaRPr b="1" i="0" sz="2400" u="none" cap="none" strike="noStrike">
              <a:solidFill>
                <a:srgbClr val="C00000"/>
              </a:solidFill>
              <a:latin typeface="Times New Roman"/>
              <a:ea typeface="Times New Roman"/>
              <a:cs typeface="Times New Roman"/>
              <a:sym typeface="Times New Roman"/>
            </a:endParaRPr>
          </a:p>
          <a:p>
            <a:pPr indent="-342900" lvl="1" marL="342900" marR="0" rtl="0" algn="just">
              <a:lnSpc>
                <a:spcPct val="100000"/>
              </a:lnSpc>
              <a:spcBef>
                <a:spcPts val="1100"/>
              </a:spcBef>
              <a:spcAft>
                <a:spcPts val="0"/>
              </a:spcAft>
              <a:buClr>
                <a:srgbClr val="CC0000"/>
              </a:buClr>
              <a:buSzPts val="2100"/>
              <a:buFont typeface="Noto Sans Symbols"/>
              <a:buChar char="⮚"/>
            </a:pPr>
            <a:r>
              <a:rPr b="0" i="0" lang="en-US" sz="1600" u="none" cap="none" strike="noStrike">
                <a:solidFill>
                  <a:srgbClr val="000066"/>
                </a:solidFill>
                <a:latin typeface="Times New Roman"/>
                <a:ea typeface="Times New Roman"/>
                <a:cs typeface="Times New Roman"/>
                <a:sym typeface="Times New Roman"/>
              </a:rPr>
              <a:t>Berkeley sockets is an </a:t>
            </a:r>
            <a:r>
              <a:rPr b="1" i="0" lang="en-US" sz="1600" u="none" cap="none" strike="noStrike">
                <a:solidFill>
                  <a:schemeClr val="dk1"/>
                </a:solidFill>
                <a:latin typeface="Times New Roman"/>
                <a:ea typeface="Times New Roman"/>
                <a:cs typeface="Times New Roman"/>
                <a:sym typeface="Times New Roman"/>
              </a:rPr>
              <a:t>Application Programming Interface (API)</a:t>
            </a:r>
            <a:r>
              <a:rPr b="0" i="0" lang="en-US" sz="1600" u="none" cap="none" strike="noStrike">
                <a:solidFill>
                  <a:srgbClr val="000066"/>
                </a:solidFill>
                <a:latin typeface="Times New Roman"/>
                <a:ea typeface="Times New Roman"/>
                <a:cs typeface="Times New Roman"/>
                <a:sym typeface="Times New Roman"/>
              </a:rPr>
              <a:t> for Internet sockets and UNIX domain sockets.</a:t>
            </a:r>
            <a:endParaRPr b="0" i="0" sz="1600" u="none" cap="none" strike="noStrike">
              <a:solidFill>
                <a:srgbClr val="000000"/>
              </a:solidFill>
              <a:latin typeface="Times New Roman"/>
              <a:ea typeface="Times New Roman"/>
              <a:cs typeface="Times New Roman"/>
              <a:sym typeface="Times New Roman"/>
            </a:endParaRPr>
          </a:p>
          <a:p>
            <a:pPr indent="-285750" lvl="1" marL="285750" marR="0" rtl="0" algn="just">
              <a:lnSpc>
                <a:spcPct val="100000"/>
              </a:lnSpc>
              <a:spcBef>
                <a:spcPts val="1100"/>
              </a:spcBef>
              <a:spcAft>
                <a:spcPts val="0"/>
              </a:spcAft>
              <a:buClr>
                <a:srgbClr val="CC0000"/>
              </a:buClr>
              <a:buSzPts val="2100"/>
              <a:buFont typeface="Noto Sans Symbols"/>
              <a:buChar char="⮚"/>
            </a:pPr>
            <a:r>
              <a:rPr b="0" i="0" lang="en-US" sz="1600" u="none" cap="none" strike="noStrike">
                <a:solidFill>
                  <a:srgbClr val="000066"/>
                </a:solidFill>
                <a:latin typeface="Times New Roman"/>
                <a:ea typeface="Times New Roman"/>
                <a:cs typeface="Times New Roman"/>
                <a:sym typeface="Times New Roman"/>
              </a:rPr>
              <a:t>It is used for </a:t>
            </a:r>
            <a:r>
              <a:rPr b="1" i="0" lang="en-US" sz="1600" u="none" cap="none" strike="noStrike">
                <a:solidFill>
                  <a:srgbClr val="000066"/>
                </a:solidFill>
                <a:latin typeface="Times New Roman"/>
                <a:ea typeface="Times New Roman"/>
                <a:cs typeface="Times New Roman"/>
                <a:sym typeface="Times New Roman"/>
              </a:rPr>
              <a:t>Inter-Process Communication </a:t>
            </a:r>
            <a:r>
              <a:rPr b="0" i="0" lang="en-US" sz="1600" u="none" cap="none" strike="noStrike">
                <a:solidFill>
                  <a:srgbClr val="000066"/>
                </a:solidFill>
                <a:latin typeface="Times New Roman"/>
                <a:ea typeface="Times New Roman"/>
                <a:cs typeface="Times New Roman"/>
                <a:sym typeface="Times New Roman"/>
              </a:rPr>
              <a:t>(IPC). </a:t>
            </a:r>
            <a:endParaRPr b="0" i="0" sz="1600" u="none" cap="none" strike="noStrike">
              <a:solidFill>
                <a:srgbClr val="000000"/>
              </a:solidFill>
              <a:latin typeface="Times New Roman"/>
              <a:ea typeface="Times New Roman"/>
              <a:cs typeface="Times New Roman"/>
              <a:sym typeface="Times New Roman"/>
            </a:endParaRPr>
          </a:p>
          <a:p>
            <a:pPr indent="-342900" lvl="1" marL="342900" marR="0" rtl="0" algn="just">
              <a:lnSpc>
                <a:spcPct val="100000"/>
              </a:lnSpc>
              <a:spcBef>
                <a:spcPts val="1100"/>
              </a:spcBef>
              <a:spcAft>
                <a:spcPts val="0"/>
              </a:spcAft>
              <a:buClr>
                <a:srgbClr val="CC0000"/>
              </a:buClr>
              <a:buSzPts val="2100"/>
              <a:buFont typeface="Noto Sans Symbols"/>
              <a:buChar char="⮚"/>
            </a:pPr>
            <a:r>
              <a:rPr b="0" i="0" lang="en-US" sz="1600" u="none" cap="none" strike="noStrike">
                <a:solidFill>
                  <a:srgbClr val="000066"/>
                </a:solidFill>
                <a:latin typeface="Times New Roman"/>
                <a:ea typeface="Times New Roman"/>
                <a:cs typeface="Times New Roman"/>
                <a:sym typeface="Times New Roman"/>
              </a:rPr>
              <a:t>It is commonly implemented as a library of </a:t>
            </a:r>
            <a:r>
              <a:rPr b="1" i="0" lang="en-US" sz="1600" u="none" cap="none" strike="noStrike">
                <a:solidFill>
                  <a:srgbClr val="C00000"/>
                </a:solidFill>
                <a:latin typeface="Times New Roman"/>
                <a:ea typeface="Times New Roman"/>
                <a:cs typeface="Times New Roman"/>
                <a:sym typeface="Times New Roman"/>
              </a:rPr>
              <a:t>linkable modules. </a:t>
            </a:r>
            <a:endParaRPr b="1" i="0" sz="1600" u="none" cap="none" strike="noStrike">
              <a:solidFill>
                <a:srgbClr val="C00000"/>
              </a:solidFill>
              <a:latin typeface="Times New Roman"/>
              <a:ea typeface="Times New Roman"/>
              <a:cs typeface="Times New Roman"/>
              <a:sym typeface="Times New Roman"/>
            </a:endParaRPr>
          </a:p>
          <a:p>
            <a:pPr indent="-342900" lvl="1" marL="342900" marR="0" rtl="0" algn="just">
              <a:lnSpc>
                <a:spcPct val="100000"/>
              </a:lnSpc>
              <a:spcBef>
                <a:spcPts val="1100"/>
              </a:spcBef>
              <a:spcAft>
                <a:spcPts val="0"/>
              </a:spcAft>
              <a:buClr>
                <a:srgbClr val="CC0000"/>
              </a:buClr>
              <a:buSzPts val="2100"/>
              <a:buFont typeface="Noto Sans Symbols"/>
              <a:buChar char="⮚"/>
            </a:pPr>
            <a:r>
              <a:rPr b="0" i="0" lang="en-US" sz="1600" u="none" cap="none" strike="noStrike">
                <a:solidFill>
                  <a:srgbClr val="000066"/>
                </a:solidFill>
                <a:latin typeface="Times New Roman"/>
                <a:ea typeface="Times New Roman"/>
                <a:cs typeface="Times New Roman"/>
                <a:sym typeface="Times New Roman"/>
              </a:rPr>
              <a:t>It originated with the 4.2BSD (</a:t>
            </a:r>
            <a:r>
              <a:rPr b="0" i="0" lang="en-US" sz="1600" u="none" cap="none" strike="noStrike">
                <a:solidFill>
                  <a:srgbClr val="000000"/>
                </a:solidFill>
                <a:latin typeface="Times New Roman"/>
                <a:ea typeface="Times New Roman"/>
                <a:cs typeface="Times New Roman"/>
                <a:sym typeface="Times New Roman"/>
              </a:rPr>
              <a:t>Berkeley Software Distribution) refers to </a:t>
            </a:r>
            <a:r>
              <a:rPr b="1" i="0" lang="en-US" sz="1600" u="none" cap="none" strike="noStrike">
                <a:solidFill>
                  <a:srgbClr val="000000"/>
                </a:solidFill>
                <a:latin typeface="Times New Roman"/>
                <a:ea typeface="Times New Roman"/>
                <a:cs typeface="Times New Roman"/>
                <a:sym typeface="Times New Roman"/>
              </a:rPr>
              <a:t>the particular version of the UNIX operating system that was developed at and distributed from the University of California at Berkeley</a:t>
            </a:r>
            <a:r>
              <a:rPr b="0" i="0" lang="en-US" sz="1600" u="none" cap="none" strike="noStrike">
                <a:solidFill>
                  <a:srgbClr val="000000"/>
                </a:solidFill>
                <a:latin typeface="Times New Roman"/>
                <a:ea typeface="Times New Roman"/>
                <a:cs typeface="Times New Roman"/>
                <a:sym typeface="Times New Roman"/>
              </a:rPr>
              <a:t>.</a:t>
            </a:r>
            <a:r>
              <a:rPr b="0" i="0" lang="en-US" sz="1600" u="none" cap="none" strike="noStrike">
                <a:solidFill>
                  <a:srgbClr val="000066"/>
                </a:solidFill>
                <a:latin typeface="Times New Roman"/>
                <a:ea typeface="Times New Roman"/>
                <a:cs typeface="Times New Roman"/>
                <a:sym typeface="Times New Roman"/>
              </a:rPr>
              <a:t>) UNIX released in 1983.</a:t>
            </a:r>
            <a:endParaRPr b="0" i="0" sz="1600" u="none" cap="none" strike="noStrike">
              <a:solidFill>
                <a:srgbClr val="000066"/>
              </a:solidFill>
              <a:latin typeface="Times New Roman"/>
              <a:ea typeface="Times New Roman"/>
              <a:cs typeface="Times New Roman"/>
              <a:sym typeface="Times New Roman"/>
            </a:endParaRPr>
          </a:p>
        </p:txBody>
      </p:sp>
      <p:sp>
        <p:nvSpPr>
          <p:cNvPr id="528" name="Google Shape;528;p31"/>
          <p:cNvSpPr txBox="1"/>
          <p:nvPr/>
        </p:nvSpPr>
        <p:spPr>
          <a:xfrm>
            <a:off x="5402344" y="812721"/>
            <a:ext cx="3628031" cy="271139"/>
          </a:xfrm>
          <a:prstGeom prst="rect">
            <a:avLst/>
          </a:prstGeom>
          <a:solidFill>
            <a:srgbClr val="B3C0DF"/>
          </a:solid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1800" u="none" cap="none" strike="noStrike">
                <a:solidFill>
                  <a:srgbClr val="000066"/>
                </a:solidFill>
                <a:latin typeface="Times New Roman"/>
                <a:ea typeface="Times New Roman"/>
                <a:cs typeface="Times New Roman"/>
                <a:sym typeface="Times New Roman"/>
              </a:rPr>
              <a:t>Primitives used in Berkeley Socket</a:t>
            </a:r>
            <a:endParaRPr b="1" i="0" sz="1800" u="none" cap="none" strike="noStrike">
              <a:solidFill>
                <a:srgbClr val="000066"/>
              </a:solidFill>
              <a:latin typeface="Times New Roman"/>
              <a:ea typeface="Times New Roman"/>
              <a:cs typeface="Times New Roman"/>
              <a:sym typeface="Times New Roman"/>
            </a:endParaRPr>
          </a:p>
        </p:txBody>
      </p:sp>
      <p:cxnSp>
        <p:nvCxnSpPr>
          <p:cNvPr id="529" name="Google Shape;529;p3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30" name="Google Shape;530;p3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31" name="Google Shape;531;p3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32" name="Google Shape;532;p3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33" name="Google Shape;533;p3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534" name="Google Shape;534;p31"/>
          <p:cNvPicPr preferRelativeResize="0"/>
          <p:nvPr/>
        </p:nvPicPr>
        <p:blipFill rotWithShape="1">
          <a:blip r:embed="rId4">
            <a:alphaModFix/>
          </a:blip>
          <a:srcRect b="5414" l="3197" r="3633" t="3138"/>
          <a:stretch/>
        </p:blipFill>
        <p:spPr>
          <a:xfrm>
            <a:off x="5359408" y="1128288"/>
            <a:ext cx="3776856" cy="35008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540" name="Google Shape;540;p3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541" name="Google Shape;541;p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542" name="Google Shape;542;p32"/>
          <p:cNvSpPr txBox="1"/>
          <p:nvPr>
            <p:ph idx="4294967295" type="title"/>
          </p:nvPr>
        </p:nvSpPr>
        <p:spPr>
          <a:xfrm>
            <a:off x="463154" y="235605"/>
            <a:ext cx="7772400" cy="42545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2810"/>
              <a:buFont typeface="Times New Roman"/>
              <a:buNone/>
            </a:pPr>
            <a:r>
              <a:rPr lang="en-US" sz="2800">
                <a:latin typeface="Times New Roman"/>
                <a:ea typeface="Times New Roman"/>
                <a:cs typeface="Times New Roman"/>
                <a:sym typeface="Times New Roman"/>
              </a:rPr>
              <a:t>Connectionless and Connection Oriented Protocol</a:t>
            </a:r>
            <a:endParaRPr sz="2800">
              <a:latin typeface="Times New Roman"/>
              <a:ea typeface="Times New Roman"/>
              <a:cs typeface="Times New Roman"/>
              <a:sym typeface="Times New Roman"/>
            </a:endParaRPr>
          </a:p>
        </p:txBody>
      </p:sp>
      <p:sp>
        <p:nvSpPr>
          <p:cNvPr id="543" name="Google Shape;543;p32"/>
          <p:cNvSpPr txBox="1"/>
          <p:nvPr/>
        </p:nvSpPr>
        <p:spPr>
          <a:xfrm>
            <a:off x="463154" y="713655"/>
            <a:ext cx="8358728" cy="4131183"/>
          </a:xfrm>
          <a:prstGeom prst="rect">
            <a:avLst/>
          </a:prstGeom>
          <a:noFill/>
          <a:ln>
            <a:noFill/>
          </a:ln>
        </p:spPr>
        <p:txBody>
          <a:bodyPr anchorCtr="0" anchor="t" bIns="34275" lIns="68575" spcFirstLastPara="1" rIns="68575" wrap="square" tIns="34275">
            <a:noAutofit/>
          </a:bodyPr>
          <a:lstStyle/>
          <a:p>
            <a:pPr indent="-285750" lvl="0" marL="355600" marR="0" rtl="0" algn="just">
              <a:lnSpc>
                <a:spcPct val="100000"/>
              </a:lnSpc>
              <a:spcBef>
                <a:spcPts val="0"/>
              </a:spcBef>
              <a:spcAft>
                <a:spcPts val="0"/>
              </a:spcAft>
              <a:buClr>
                <a:srgbClr val="CC0000"/>
              </a:buClr>
              <a:buSzPts val="1900"/>
              <a:buFont typeface="Noto Sans Symbols"/>
              <a:buChar char="⮚"/>
            </a:pPr>
            <a:r>
              <a:rPr b="0" i="0" lang="en-US" sz="1600" u="none" cap="none" strike="noStrike">
                <a:solidFill>
                  <a:srgbClr val="000066"/>
                </a:solidFill>
                <a:latin typeface="Times New Roman"/>
                <a:ea typeface="Times New Roman"/>
                <a:cs typeface="Times New Roman"/>
                <a:sym typeface="Times New Roman"/>
              </a:rPr>
              <a:t>A transport-layer protocol, like a network-layer protocol, can </a:t>
            </a:r>
            <a:r>
              <a:rPr b="1" i="0" lang="en-US" sz="1600" u="none" cap="none" strike="noStrike">
                <a:solidFill>
                  <a:schemeClr val="dk1"/>
                </a:solidFill>
                <a:latin typeface="Times New Roman"/>
                <a:ea typeface="Times New Roman"/>
                <a:cs typeface="Times New Roman"/>
                <a:sym typeface="Times New Roman"/>
              </a:rPr>
              <a:t>provide two types of services: </a:t>
            </a:r>
            <a:r>
              <a:rPr b="1" i="0" lang="en-US" sz="1600" u="none" cap="none" strike="noStrike">
                <a:solidFill>
                  <a:srgbClr val="FF0000"/>
                </a:solidFill>
                <a:latin typeface="Times New Roman"/>
                <a:ea typeface="Times New Roman"/>
                <a:cs typeface="Times New Roman"/>
                <a:sym typeface="Times New Roman"/>
              </a:rPr>
              <a:t>connectionless and connection-oriented</a:t>
            </a:r>
            <a:r>
              <a:rPr b="1" i="0" lang="en-US" sz="1600" u="none" cap="none" strike="noStrike">
                <a:solidFill>
                  <a:srgbClr val="000066"/>
                </a:solidFill>
                <a:latin typeface="Times New Roman"/>
                <a:ea typeface="Times New Roman"/>
                <a:cs typeface="Times New Roman"/>
                <a:sym typeface="Times New Roman"/>
              </a:rPr>
              <a:t>.</a:t>
            </a:r>
            <a:endParaRPr b="1" i="0" sz="1600" u="none" cap="none" strike="noStrike">
              <a:solidFill>
                <a:srgbClr val="000000"/>
              </a:solidFill>
              <a:latin typeface="Times New Roman"/>
              <a:ea typeface="Times New Roman"/>
              <a:cs typeface="Times New Roman"/>
              <a:sym typeface="Times New Roman"/>
            </a:endParaRPr>
          </a:p>
          <a:p>
            <a:pPr indent="-285750" lvl="0" marL="355600" marR="0" rtl="0" algn="just">
              <a:lnSpc>
                <a:spcPct val="100000"/>
              </a:lnSpc>
              <a:spcBef>
                <a:spcPts val="900"/>
              </a:spcBef>
              <a:spcAft>
                <a:spcPts val="0"/>
              </a:spcAft>
              <a:buClr>
                <a:srgbClr val="CC0000"/>
              </a:buClr>
              <a:buSzPts val="1900"/>
              <a:buFont typeface="Noto Sans Symbols"/>
              <a:buChar char="⮚"/>
            </a:pPr>
            <a:r>
              <a:rPr b="0" i="0" lang="en-US" sz="1600" u="none" cap="none" strike="noStrike">
                <a:solidFill>
                  <a:srgbClr val="000066"/>
                </a:solidFill>
                <a:latin typeface="Times New Roman"/>
                <a:ea typeface="Times New Roman"/>
                <a:cs typeface="Times New Roman"/>
                <a:sym typeface="Times New Roman"/>
              </a:rPr>
              <a:t>The </a:t>
            </a:r>
            <a:r>
              <a:rPr b="0" i="0" lang="en-US" sz="1600" u="none" cap="none" strike="noStrike">
                <a:solidFill>
                  <a:srgbClr val="FF0000"/>
                </a:solidFill>
                <a:latin typeface="Times New Roman"/>
                <a:ea typeface="Times New Roman"/>
                <a:cs typeface="Times New Roman"/>
                <a:sym typeface="Times New Roman"/>
              </a:rPr>
              <a:t>nature of these services at the transport layer, however, is different from the ones at the network layer</a:t>
            </a:r>
            <a:r>
              <a:rPr b="0" i="0" lang="en-US" sz="1600" u="none" cap="none" strike="noStrike">
                <a:solidFill>
                  <a:srgbClr val="000066"/>
                </a:solidFill>
                <a:latin typeface="Times New Roman"/>
                <a:ea typeface="Times New Roman"/>
                <a:cs typeface="Times New Roman"/>
                <a:sym typeface="Times New Roman"/>
              </a:rPr>
              <a:t>.</a:t>
            </a:r>
            <a:endParaRPr b="0" i="0" sz="1600" u="none" cap="none" strike="noStrike">
              <a:solidFill>
                <a:srgbClr val="000000"/>
              </a:solidFill>
              <a:latin typeface="Times New Roman"/>
              <a:ea typeface="Times New Roman"/>
              <a:cs typeface="Times New Roman"/>
              <a:sym typeface="Times New Roman"/>
            </a:endParaRPr>
          </a:p>
          <a:p>
            <a:pPr indent="-285750" lvl="1" marL="654050" marR="0" rtl="0" algn="just">
              <a:lnSpc>
                <a:spcPct val="100000"/>
              </a:lnSpc>
              <a:spcBef>
                <a:spcPts val="800"/>
              </a:spcBef>
              <a:spcAft>
                <a:spcPts val="0"/>
              </a:spcAft>
              <a:buClr>
                <a:srgbClr val="CC0000"/>
              </a:buClr>
              <a:buSzPts val="1600"/>
              <a:buFont typeface="Noto Sans Symbols"/>
              <a:buChar char="⮚"/>
            </a:pPr>
            <a:r>
              <a:rPr b="0" i="0" lang="en-US" sz="1600" u="none" cap="none" strike="noStrike">
                <a:solidFill>
                  <a:srgbClr val="FF0000"/>
                </a:solidFill>
                <a:latin typeface="Times New Roman"/>
                <a:ea typeface="Times New Roman"/>
                <a:cs typeface="Times New Roman"/>
                <a:sym typeface="Times New Roman"/>
              </a:rPr>
              <a:t>At the network layer</a:t>
            </a:r>
            <a:r>
              <a:rPr b="0" i="0" lang="en-US" sz="1600" u="none" cap="none" strike="noStrike">
                <a:solidFill>
                  <a:srgbClr val="000066"/>
                </a:solidFill>
                <a:latin typeface="Times New Roman"/>
                <a:ea typeface="Times New Roman"/>
                <a:cs typeface="Times New Roman"/>
                <a:sym typeface="Times New Roman"/>
              </a:rPr>
              <a:t>, a connectionless service may mean different paths for different datagrams belonging to the same message; connection-oriented means dedicated path established before communication initiated.</a:t>
            </a:r>
            <a:endParaRPr b="0" i="0" sz="1600" u="none" cap="none" strike="noStrike">
              <a:solidFill>
                <a:srgbClr val="000000"/>
              </a:solidFill>
              <a:latin typeface="Times New Roman"/>
              <a:ea typeface="Times New Roman"/>
              <a:cs typeface="Times New Roman"/>
              <a:sym typeface="Times New Roman"/>
            </a:endParaRPr>
          </a:p>
          <a:p>
            <a:pPr indent="-285750" lvl="1" marL="654050" marR="0" rtl="0" algn="just">
              <a:lnSpc>
                <a:spcPct val="100000"/>
              </a:lnSpc>
              <a:spcBef>
                <a:spcPts val="800"/>
              </a:spcBef>
              <a:spcAft>
                <a:spcPts val="0"/>
              </a:spcAft>
              <a:buClr>
                <a:srgbClr val="CC0000"/>
              </a:buClr>
              <a:buSzPts val="1600"/>
              <a:buFont typeface="Noto Sans Symbols"/>
              <a:buChar char="⮚"/>
            </a:pPr>
            <a:r>
              <a:rPr b="1" i="0" lang="en-US" sz="1600" u="none" cap="none" strike="noStrike">
                <a:solidFill>
                  <a:srgbClr val="C00000"/>
                </a:solidFill>
                <a:latin typeface="Times New Roman"/>
                <a:ea typeface="Times New Roman"/>
                <a:cs typeface="Times New Roman"/>
                <a:sym typeface="Times New Roman"/>
              </a:rPr>
              <a:t>At the transport layer</a:t>
            </a:r>
            <a:r>
              <a:rPr b="0" i="0" lang="en-US" sz="1600" u="none" cap="none" strike="noStrike">
                <a:solidFill>
                  <a:srgbClr val="000066"/>
                </a:solidFill>
                <a:latin typeface="Times New Roman"/>
                <a:ea typeface="Times New Roman"/>
                <a:cs typeface="Times New Roman"/>
                <a:sym typeface="Times New Roman"/>
              </a:rPr>
              <a:t>, we are not concerned about the physical paths of packets (we assume a logical connection between two transport layers). </a:t>
            </a:r>
            <a:endParaRPr b="0" i="0" sz="1600" u="none" cap="none" strike="noStrike">
              <a:solidFill>
                <a:srgbClr val="000066"/>
              </a:solidFill>
              <a:latin typeface="Times New Roman"/>
              <a:ea typeface="Times New Roman"/>
              <a:cs typeface="Times New Roman"/>
              <a:sym typeface="Times New Roman"/>
            </a:endParaRPr>
          </a:p>
          <a:p>
            <a:pPr indent="-285750" lvl="1" marL="654050" marR="0" rtl="0" algn="just">
              <a:lnSpc>
                <a:spcPct val="100000"/>
              </a:lnSpc>
              <a:spcBef>
                <a:spcPts val="800"/>
              </a:spcBef>
              <a:spcAft>
                <a:spcPts val="0"/>
              </a:spcAft>
              <a:buClr>
                <a:srgbClr val="CC0000"/>
              </a:buClr>
              <a:buSzPts val="1600"/>
              <a:buFont typeface="Noto Sans Symbols"/>
              <a:buChar char="⮚"/>
            </a:pPr>
            <a:r>
              <a:rPr b="1" i="0" lang="en-US" sz="1600" u="none" cap="none" strike="noStrike">
                <a:solidFill>
                  <a:schemeClr val="dk1"/>
                </a:solidFill>
                <a:latin typeface="Times New Roman"/>
                <a:ea typeface="Times New Roman"/>
                <a:cs typeface="Times New Roman"/>
                <a:sym typeface="Times New Roman"/>
              </a:rPr>
              <a:t>Connectionless </a:t>
            </a:r>
            <a:r>
              <a:rPr b="0" i="0" lang="en-US" sz="1600" u="none" cap="none" strike="noStrike">
                <a:solidFill>
                  <a:srgbClr val="000066"/>
                </a:solidFill>
                <a:latin typeface="Times New Roman"/>
                <a:ea typeface="Times New Roman"/>
                <a:cs typeface="Times New Roman"/>
                <a:sym typeface="Times New Roman"/>
              </a:rPr>
              <a:t>service at the transport layer means </a:t>
            </a:r>
            <a:r>
              <a:rPr b="1" i="0" lang="en-US" sz="1600" u="none" cap="none" strike="noStrike">
                <a:solidFill>
                  <a:schemeClr val="dk1"/>
                </a:solidFill>
                <a:latin typeface="Times New Roman"/>
                <a:ea typeface="Times New Roman"/>
                <a:cs typeface="Times New Roman"/>
                <a:sym typeface="Times New Roman"/>
              </a:rPr>
              <a:t>independency between packets</a:t>
            </a:r>
            <a:r>
              <a:rPr b="0" i="0" lang="en-US" sz="1600" u="none" cap="none" strike="noStrike">
                <a:solidFill>
                  <a:srgbClr val="000066"/>
                </a:solidFill>
                <a:latin typeface="Times New Roman"/>
                <a:ea typeface="Times New Roman"/>
                <a:cs typeface="Times New Roman"/>
                <a:sym typeface="Times New Roman"/>
              </a:rPr>
              <a:t>; </a:t>
            </a:r>
            <a:endParaRPr b="0" i="0" sz="1600" u="none" cap="none" strike="noStrike">
              <a:solidFill>
                <a:srgbClr val="000066"/>
              </a:solidFill>
              <a:latin typeface="Times New Roman"/>
              <a:ea typeface="Times New Roman"/>
              <a:cs typeface="Times New Roman"/>
              <a:sym typeface="Times New Roman"/>
            </a:endParaRPr>
          </a:p>
          <a:p>
            <a:pPr indent="-285750" lvl="1" marL="654050" marR="0" rtl="0" algn="just">
              <a:lnSpc>
                <a:spcPct val="100000"/>
              </a:lnSpc>
              <a:spcBef>
                <a:spcPts val="800"/>
              </a:spcBef>
              <a:spcAft>
                <a:spcPts val="0"/>
              </a:spcAft>
              <a:buClr>
                <a:srgbClr val="CC0000"/>
              </a:buClr>
              <a:buSzPts val="1600"/>
              <a:buFont typeface="Noto Sans Symbols"/>
              <a:buChar char="⮚"/>
            </a:pPr>
            <a:r>
              <a:rPr b="1" i="0" lang="en-US" sz="1600" u="none" cap="none" strike="noStrike">
                <a:solidFill>
                  <a:srgbClr val="00B050"/>
                </a:solidFill>
                <a:latin typeface="Times New Roman"/>
                <a:ea typeface="Times New Roman"/>
                <a:cs typeface="Times New Roman"/>
                <a:sym typeface="Times New Roman"/>
              </a:rPr>
              <a:t>connection-oriented means dependency. </a:t>
            </a:r>
            <a:endParaRPr b="0" i="0" sz="1600" u="none" cap="none" strike="noStrike">
              <a:solidFill>
                <a:srgbClr val="000066"/>
              </a:solidFill>
              <a:latin typeface="Times New Roman"/>
              <a:ea typeface="Times New Roman"/>
              <a:cs typeface="Times New Roman"/>
              <a:sym typeface="Times New Roman"/>
            </a:endParaRPr>
          </a:p>
          <a:p>
            <a:pPr indent="-120650" lvl="0" marL="355600" marR="0" rtl="0" algn="just">
              <a:lnSpc>
                <a:spcPct val="100000"/>
              </a:lnSpc>
              <a:spcBef>
                <a:spcPts val="0"/>
              </a:spcBef>
              <a:spcAft>
                <a:spcPts val="0"/>
              </a:spcAft>
              <a:buClr>
                <a:srgbClr val="CC0000"/>
              </a:buClr>
              <a:buSzPts val="1900"/>
              <a:buFont typeface="Noto Sans Symbols"/>
              <a:buChar char="⮚"/>
            </a:pPr>
            <a:r>
              <a:rPr b="0" i="0" lang="en-US" sz="1600" u="none" cap="none" strike="noStrike">
                <a:solidFill>
                  <a:srgbClr val="000066"/>
                </a:solidFill>
                <a:latin typeface="Times New Roman"/>
                <a:ea typeface="Times New Roman"/>
                <a:cs typeface="Times New Roman"/>
                <a:sym typeface="Times New Roman"/>
              </a:rPr>
              <a:t>The </a:t>
            </a:r>
            <a:r>
              <a:rPr b="0" i="0" lang="en-US" sz="1600" u="none" cap="none" strike="noStrike">
                <a:solidFill>
                  <a:srgbClr val="FF0000"/>
                </a:solidFill>
                <a:latin typeface="Times New Roman"/>
                <a:ea typeface="Times New Roman"/>
                <a:cs typeface="Times New Roman"/>
                <a:sym typeface="Times New Roman"/>
              </a:rPr>
              <a:t>connectionless protocol is </a:t>
            </a:r>
            <a:r>
              <a:rPr b="1" i="0" lang="en-US" sz="1600" u="none" cap="none" strike="noStrike">
                <a:solidFill>
                  <a:srgbClr val="C00000"/>
                </a:solidFill>
                <a:latin typeface="Times New Roman"/>
                <a:ea typeface="Times New Roman"/>
                <a:cs typeface="Times New Roman"/>
                <a:sym typeface="Times New Roman"/>
              </a:rPr>
              <a:t>UDP.</a:t>
            </a:r>
            <a:endParaRPr b="1" i="0" sz="1600" u="none" cap="none" strike="noStrike">
              <a:solidFill>
                <a:srgbClr val="C00000"/>
              </a:solidFill>
              <a:latin typeface="Times New Roman"/>
              <a:ea typeface="Times New Roman"/>
              <a:cs typeface="Times New Roman"/>
              <a:sym typeface="Times New Roman"/>
            </a:endParaRPr>
          </a:p>
          <a:p>
            <a:pPr indent="-120650" lvl="0" marL="355600" marR="0" rtl="0" algn="just">
              <a:lnSpc>
                <a:spcPct val="100000"/>
              </a:lnSpc>
              <a:spcBef>
                <a:spcPts val="0"/>
              </a:spcBef>
              <a:spcAft>
                <a:spcPts val="0"/>
              </a:spcAft>
              <a:buClr>
                <a:srgbClr val="CC0000"/>
              </a:buClr>
              <a:buSzPts val="1900"/>
              <a:buFont typeface="Noto Sans Symbols"/>
              <a:buChar char="⮚"/>
            </a:pPr>
            <a:r>
              <a:rPr b="0" i="0" lang="en-US" sz="1600" u="none" cap="none" strike="noStrike">
                <a:solidFill>
                  <a:srgbClr val="000066"/>
                </a:solidFill>
                <a:latin typeface="Times New Roman"/>
                <a:ea typeface="Times New Roman"/>
                <a:cs typeface="Times New Roman"/>
                <a:sym typeface="Times New Roman"/>
              </a:rPr>
              <a:t>The </a:t>
            </a:r>
            <a:r>
              <a:rPr b="0" i="0" lang="en-US" sz="1600" u="none" cap="none" strike="noStrike">
                <a:solidFill>
                  <a:srgbClr val="FF0000"/>
                </a:solidFill>
                <a:latin typeface="Times New Roman"/>
                <a:ea typeface="Times New Roman"/>
                <a:cs typeface="Times New Roman"/>
                <a:sym typeface="Times New Roman"/>
              </a:rPr>
              <a:t>connection-oriented protocol is </a:t>
            </a:r>
            <a:r>
              <a:rPr b="1" i="0" lang="en-US" sz="1600" u="none" cap="none" strike="noStrike">
                <a:solidFill>
                  <a:srgbClr val="C00000"/>
                </a:solidFill>
                <a:latin typeface="Times New Roman"/>
                <a:ea typeface="Times New Roman"/>
                <a:cs typeface="Times New Roman"/>
                <a:sym typeface="Times New Roman"/>
              </a:rPr>
              <a:t>TCP.</a:t>
            </a:r>
            <a:endParaRPr b="1" i="0" sz="1600" u="none" cap="none" strike="noStrike">
              <a:solidFill>
                <a:srgbClr val="C00000"/>
              </a:solidFill>
              <a:latin typeface="Times New Roman"/>
              <a:ea typeface="Times New Roman"/>
              <a:cs typeface="Times New Roman"/>
              <a:sym typeface="Times New Roman"/>
            </a:endParaRPr>
          </a:p>
        </p:txBody>
      </p:sp>
      <p:cxnSp>
        <p:nvCxnSpPr>
          <p:cNvPr id="544" name="Google Shape;544;p3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45" name="Google Shape;545;p3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46" name="Google Shape;546;p3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47" name="Google Shape;547;p3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48" name="Google Shape;548;p3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554" name="Google Shape;554;p3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555" name="Google Shape;555;p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556" name="Google Shape;556;p33"/>
          <p:cNvSpPr txBox="1"/>
          <p:nvPr>
            <p:ph idx="4294967295" type="title"/>
          </p:nvPr>
        </p:nvSpPr>
        <p:spPr>
          <a:xfrm>
            <a:off x="854075" y="153988"/>
            <a:ext cx="8289925" cy="52705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163"/>
              <a:buFont typeface="Times New Roman"/>
              <a:buNone/>
            </a:pPr>
            <a:r>
              <a:rPr lang="en-US" sz="2800">
                <a:latin typeface="Times New Roman"/>
                <a:ea typeface="Times New Roman"/>
                <a:cs typeface="Times New Roman"/>
                <a:sym typeface="Times New Roman"/>
              </a:rPr>
              <a:t>Connectionless and Connection Oriented Protocol </a:t>
            </a:r>
            <a:r>
              <a:rPr lang="en-US" sz="2000">
                <a:latin typeface="Times New Roman"/>
                <a:ea typeface="Times New Roman"/>
                <a:cs typeface="Times New Roman"/>
                <a:sym typeface="Times New Roman"/>
              </a:rPr>
              <a:t>(Cntd.)</a:t>
            </a:r>
            <a:endParaRPr sz="2000">
              <a:latin typeface="Times New Roman"/>
              <a:ea typeface="Times New Roman"/>
              <a:cs typeface="Times New Roman"/>
              <a:sym typeface="Times New Roman"/>
            </a:endParaRPr>
          </a:p>
        </p:txBody>
      </p:sp>
      <p:sp>
        <p:nvSpPr>
          <p:cNvPr id="557" name="Google Shape;557;p33"/>
          <p:cNvSpPr txBox="1"/>
          <p:nvPr/>
        </p:nvSpPr>
        <p:spPr>
          <a:xfrm>
            <a:off x="627400" y="801821"/>
            <a:ext cx="3528964" cy="3492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1200" u="none" cap="none" strike="noStrike">
                <a:solidFill>
                  <a:srgbClr val="000066"/>
                </a:solidFill>
                <a:latin typeface="Times New Roman"/>
                <a:ea typeface="Times New Roman"/>
                <a:cs typeface="Times New Roman"/>
                <a:sym typeface="Times New Roman"/>
              </a:rPr>
              <a:t>Connectionless Service: </a:t>
            </a:r>
            <a:r>
              <a:rPr b="1" i="0" lang="en-US" sz="1400" u="none" cap="none" strike="noStrike">
                <a:solidFill>
                  <a:schemeClr val="dk1"/>
                </a:solidFill>
                <a:latin typeface="Times New Roman"/>
                <a:ea typeface="Times New Roman"/>
                <a:cs typeface="Times New Roman"/>
                <a:sym typeface="Times New Roman"/>
              </a:rPr>
              <a:t>independency between packets</a:t>
            </a:r>
            <a:r>
              <a:rPr b="0" i="0" lang="en-US" sz="900" u="none" cap="none" strike="noStrike">
                <a:solidFill>
                  <a:srgbClr val="000066"/>
                </a:solidFill>
                <a:latin typeface="Times New Roman"/>
                <a:ea typeface="Times New Roman"/>
                <a:cs typeface="Times New Roman"/>
                <a:sym typeface="Times New Roman"/>
              </a:rPr>
              <a:t> </a:t>
            </a:r>
            <a:endParaRPr b="0" i="0" sz="900" u="none" cap="none" strike="noStrike">
              <a:solidFill>
                <a:srgbClr val="000000"/>
              </a:solidFill>
              <a:latin typeface="Times New Roman"/>
              <a:ea typeface="Times New Roman"/>
              <a:cs typeface="Times New Roman"/>
              <a:sym typeface="Times New Roman"/>
            </a:endParaRPr>
          </a:p>
        </p:txBody>
      </p:sp>
      <p:sp>
        <p:nvSpPr>
          <p:cNvPr id="558" name="Google Shape;558;p33"/>
          <p:cNvSpPr txBox="1"/>
          <p:nvPr/>
        </p:nvSpPr>
        <p:spPr>
          <a:xfrm>
            <a:off x="2828330" y="4438601"/>
            <a:ext cx="3373041" cy="31492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Times New Roman"/>
              <a:buNone/>
            </a:pPr>
            <a:r>
              <a:rPr b="1" i="0" lang="en-US" sz="1200" u="none" cap="none" strike="noStrike">
                <a:solidFill>
                  <a:schemeClr val="dk1"/>
                </a:solidFill>
                <a:latin typeface="Times New Roman"/>
                <a:ea typeface="Times New Roman"/>
                <a:cs typeface="Times New Roman"/>
                <a:sym typeface="Times New Roman"/>
              </a:rPr>
              <a:t>Figure:</a:t>
            </a:r>
            <a:r>
              <a:rPr b="0" i="0" lang="en-US" sz="1200" u="none" cap="none" strike="noStrike">
                <a:solidFill>
                  <a:schemeClr val="dk1"/>
                </a:solidFill>
                <a:latin typeface="Times New Roman"/>
                <a:ea typeface="Times New Roman"/>
                <a:cs typeface="Times New Roman"/>
                <a:sym typeface="Times New Roman"/>
              </a:rPr>
              <a:t> Connectionless service</a:t>
            </a:r>
            <a:endParaRPr b="0" i="0" sz="1100" u="none" cap="none" strike="noStrike">
              <a:solidFill>
                <a:srgbClr val="000000"/>
              </a:solidFill>
              <a:latin typeface="Arial"/>
              <a:ea typeface="Arial"/>
              <a:cs typeface="Arial"/>
              <a:sym typeface="Arial"/>
            </a:endParaRPr>
          </a:p>
        </p:txBody>
      </p:sp>
      <p:pic>
        <p:nvPicPr>
          <p:cNvPr id="559" name="Google Shape;559;p33"/>
          <p:cNvPicPr preferRelativeResize="0"/>
          <p:nvPr/>
        </p:nvPicPr>
        <p:blipFill rotWithShape="1">
          <a:blip r:embed="rId3">
            <a:alphaModFix/>
          </a:blip>
          <a:srcRect b="0" l="0" r="0" t="0"/>
          <a:stretch/>
        </p:blipFill>
        <p:spPr>
          <a:xfrm>
            <a:off x="708420" y="1179855"/>
            <a:ext cx="3873971" cy="3189689"/>
          </a:xfrm>
          <a:prstGeom prst="rect">
            <a:avLst/>
          </a:prstGeom>
          <a:noFill/>
          <a:ln>
            <a:noFill/>
          </a:ln>
        </p:spPr>
      </p:pic>
      <p:cxnSp>
        <p:nvCxnSpPr>
          <p:cNvPr id="560" name="Google Shape;560;p33"/>
          <p:cNvCxnSpPr/>
          <p:nvPr/>
        </p:nvCxnSpPr>
        <p:spPr>
          <a:xfrm flipH="1" rot="10800000">
            <a:off x="109539" y="689722"/>
            <a:ext cx="9144000" cy="20782"/>
          </a:xfrm>
          <a:prstGeom prst="straightConnector1">
            <a:avLst/>
          </a:prstGeom>
          <a:noFill/>
          <a:ln cap="flat" cmpd="sng" w="9525">
            <a:solidFill>
              <a:srgbClr val="00B050"/>
            </a:solidFill>
            <a:prstDash val="solid"/>
            <a:round/>
            <a:headEnd len="sm" w="sm" type="none"/>
            <a:tailEnd len="sm" w="sm" type="none"/>
          </a:ln>
        </p:spPr>
      </p:cxnSp>
      <p:sp>
        <p:nvSpPr>
          <p:cNvPr id="561" name="Google Shape;561;p3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62" name="Google Shape;562;p3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63" name="Google Shape;563;p3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64" name="Google Shape;564;p3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565" name="Google Shape;565;p33"/>
          <p:cNvSpPr txBox="1"/>
          <p:nvPr/>
        </p:nvSpPr>
        <p:spPr>
          <a:xfrm>
            <a:off x="4644738" y="768147"/>
            <a:ext cx="4499261" cy="456632"/>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1400" u="none" cap="none" strike="noStrike">
                <a:solidFill>
                  <a:srgbClr val="000066"/>
                </a:solidFill>
                <a:latin typeface="Times New Roman"/>
                <a:ea typeface="Times New Roman"/>
                <a:cs typeface="Times New Roman"/>
                <a:sym typeface="Times New Roman"/>
              </a:rPr>
              <a:t>Connection-oriented Service: </a:t>
            </a:r>
            <a:r>
              <a:rPr b="1" i="0" lang="en-US" sz="1400" u="none" cap="none" strike="noStrike">
                <a:solidFill>
                  <a:srgbClr val="00B050"/>
                </a:solidFill>
                <a:latin typeface="Times New Roman"/>
                <a:ea typeface="Times New Roman"/>
                <a:cs typeface="Times New Roman"/>
                <a:sym typeface="Times New Roman"/>
              </a:rPr>
              <a:t>Dependency </a:t>
            </a:r>
            <a:r>
              <a:rPr b="1" i="0" lang="en-US" sz="1400" u="none" cap="none" strike="noStrike">
                <a:solidFill>
                  <a:schemeClr val="dk1"/>
                </a:solidFill>
                <a:latin typeface="Times New Roman"/>
                <a:ea typeface="Times New Roman"/>
                <a:cs typeface="Times New Roman"/>
                <a:sym typeface="Times New Roman"/>
              </a:rPr>
              <a:t>between packets</a:t>
            </a:r>
            <a:r>
              <a:rPr b="0" i="0" lang="en-US" sz="1400" u="none" cap="none" strike="noStrike">
                <a:solidFill>
                  <a:srgbClr val="000066"/>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101600" lvl="0" marL="292100" marR="0" rtl="0" algn="l">
              <a:lnSpc>
                <a:spcPct val="80000"/>
              </a:lnSpc>
              <a:spcBef>
                <a:spcPts val="0"/>
              </a:spcBef>
              <a:spcAft>
                <a:spcPts val="0"/>
              </a:spcAft>
              <a:buClr>
                <a:srgbClr val="CC0000"/>
              </a:buClr>
              <a:buSzPts val="18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1" marL="374650" marR="0" rtl="0" algn="l">
              <a:lnSpc>
                <a:spcPct val="80000"/>
              </a:lnSpc>
              <a:spcBef>
                <a:spcPts val="800"/>
              </a:spcBef>
              <a:spcAft>
                <a:spcPts val="0"/>
              </a:spcAft>
              <a:buNone/>
            </a:pPr>
            <a:r>
              <a:t/>
            </a:r>
            <a:endParaRPr b="0" i="0" sz="800" u="none" cap="none" strike="noStrike">
              <a:solidFill>
                <a:srgbClr val="000000"/>
              </a:solidFill>
              <a:latin typeface="Times New Roman"/>
              <a:ea typeface="Times New Roman"/>
              <a:cs typeface="Times New Roman"/>
              <a:sym typeface="Times New Roman"/>
            </a:endParaRPr>
          </a:p>
        </p:txBody>
      </p:sp>
      <p:pic>
        <p:nvPicPr>
          <p:cNvPr id="566" name="Google Shape;566;p33"/>
          <p:cNvPicPr preferRelativeResize="0"/>
          <p:nvPr/>
        </p:nvPicPr>
        <p:blipFill rotWithShape="1">
          <a:blip r:embed="rId5">
            <a:alphaModFix/>
          </a:blip>
          <a:srcRect b="0" l="0" r="0" t="0"/>
          <a:stretch/>
        </p:blipFill>
        <p:spPr>
          <a:xfrm>
            <a:off x="4699666" y="1123988"/>
            <a:ext cx="4194952" cy="3291840"/>
          </a:xfrm>
          <a:prstGeom prst="rect">
            <a:avLst/>
          </a:prstGeom>
          <a:noFill/>
          <a:ln>
            <a:noFill/>
          </a:ln>
        </p:spPr>
      </p:pic>
      <p:cxnSp>
        <p:nvCxnSpPr>
          <p:cNvPr id="567" name="Google Shape;567;p33"/>
          <p:cNvCxnSpPr/>
          <p:nvPr/>
        </p:nvCxnSpPr>
        <p:spPr>
          <a:xfrm>
            <a:off x="4613564" y="732764"/>
            <a:ext cx="0" cy="3636780"/>
          </a:xfrm>
          <a:prstGeom prst="straightConnector1">
            <a:avLst/>
          </a:prstGeom>
          <a:noFill/>
          <a:ln cap="flat" cmpd="sng" w="76200">
            <a:solidFill>
              <a:srgbClr val="4561AA"/>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573" name="Google Shape;573;p3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574" name="Google Shape;574;p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575" name="Google Shape;575;p34"/>
          <p:cNvSpPr txBox="1"/>
          <p:nvPr>
            <p:ph idx="4294967295" type="title"/>
          </p:nvPr>
        </p:nvSpPr>
        <p:spPr>
          <a:xfrm>
            <a:off x="389107" y="-5645"/>
            <a:ext cx="7772400" cy="857251"/>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Transmission Control Protocol [TCP]</a:t>
            </a:r>
            <a:endParaRPr>
              <a:latin typeface="Times New Roman"/>
              <a:ea typeface="Times New Roman"/>
              <a:cs typeface="Times New Roman"/>
              <a:sym typeface="Times New Roman"/>
            </a:endParaRPr>
          </a:p>
        </p:txBody>
      </p:sp>
      <p:sp>
        <p:nvSpPr>
          <p:cNvPr id="576" name="Google Shape;576;p34"/>
          <p:cNvSpPr txBox="1"/>
          <p:nvPr/>
        </p:nvSpPr>
        <p:spPr>
          <a:xfrm>
            <a:off x="636964" y="814621"/>
            <a:ext cx="8247264" cy="1636066"/>
          </a:xfrm>
          <a:prstGeom prst="rect">
            <a:avLst/>
          </a:prstGeom>
          <a:solidFill>
            <a:srgbClr val="E4E8ED"/>
          </a:solidFill>
          <a:ln cap="flat" cmpd="sng" w="762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342900" lvl="0" marL="400050" marR="0" rtl="0" algn="just">
              <a:lnSpc>
                <a:spcPct val="100000"/>
              </a:lnSpc>
              <a:spcBef>
                <a:spcPts val="0"/>
              </a:spcBef>
              <a:spcAft>
                <a:spcPts val="0"/>
              </a:spcAft>
              <a:buClr>
                <a:srgbClr val="CC0000"/>
              </a:buClr>
              <a:buSzPts val="2100"/>
              <a:buFont typeface="Arial"/>
              <a:buChar char="•"/>
            </a:pPr>
            <a:r>
              <a:rPr b="0" i="0" lang="en-US" sz="2000" u="none" cap="none" strike="noStrike">
                <a:solidFill>
                  <a:srgbClr val="000066"/>
                </a:solidFill>
                <a:latin typeface="Times New Roman"/>
                <a:ea typeface="Times New Roman"/>
                <a:cs typeface="Times New Roman"/>
                <a:sym typeface="Times New Roman"/>
              </a:rPr>
              <a:t>Transmission Control Protocol (TCP) is a connection-oriented, reliable protocol.</a:t>
            </a:r>
            <a:endParaRPr/>
          </a:p>
          <a:p>
            <a:pPr indent="-342900" lvl="0" marL="400050" marR="0" rtl="0" algn="just">
              <a:lnSpc>
                <a:spcPct val="100000"/>
              </a:lnSpc>
              <a:spcBef>
                <a:spcPts val="0"/>
              </a:spcBef>
              <a:spcAft>
                <a:spcPts val="0"/>
              </a:spcAft>
              <a:buClr>
                <a:srgbClr val="CC0000"/>
              </a:buClr>
              <a:buSzPts val="2100"/>
              <a:buFont typeface="Arial"/>
              <a:buChar char="•"/>
            </a:pPr>
            <a:r>
              <a:rPr b="0" i="0" lang="en-US" sz="2000" u="none" cap="none" strike="noStrike">
                <a:solidFill>
                  <a:srgbClr val="000066"/>
                </a:solidFill>
                <a:latin typeface="Times New Roman"/>
                <a:ea typeface="Times New Roman"/>
                <a:cs typeface="Times New Roman"/>
                <a:sym typeface="Times New Roman"/>
              </a:rPr>
              <a:t>Connection-Oriented Service – explicitly defines </a:t>
            </a:r>
            <a:r>
              <a:rPr b="1" i="0" lang="en-US" sz="2000" u="none" cap="none" strike="noStrike">
                <a:solidFill>
                  <a:srgbClr val="C00000"/>
                </a:solidFill>
                <a:latin typeface="Times New Roman"/>
                <a:ea typeface="Times New Roman"/>
                <a:cs typeface="Times New Roman"/>
                <a:sym typeface="Times New Roman"/>
              </a:rPr>
              <a:t>connection establishment, data transfer, and connection teardown (</a:t>
            </a:r>
            <a:r>
              <a:rPr b="0" i="0" lang="en-US" sz="2000" u="none" cap="none" strike="noStrike">
                <a:solidFill>
                  <a:srgbClr val="FF0000"/>
                </a:solidFill>
                <a:latin typeface="Times New Roman"/>
                <a:ea typeface="Times New Roman"/>
                <a:cs typeface="Times New Roman"/>
                <a:sym typeface="Times New Roman"/>
              </a:rPr>
              <a:t>Closing/ Releasing</a:t>
            </a:r>
            <a:r>
              <a:rPr b="1" i="0" lang="en-US" sz="2000" u="none" cap="none" strike="noStrike">
                <a:solidFill>
                  <a:srgbClr val="C00000"/>
                </a:solidFill>
                <a:latin typeface="Times New Roman"/>
                <a:ea typeface="Times New Roman"/>
                <a:cs typeface="Times New Roman"/>
                <a:sym typeface="Times New Roman"/>
              </a:rPr>
              <a:t>) phases.</a:t>
            </a:r>
            <a:endParaRPr/>
          </a:p>
          <a:p>
            <a:pPr indent="-139700" lvl="0" marL="330200" marR="0" rtl="0" algn="just">
              <a:lnSpc>
                <a:spcPct val="100000"/>
              </a:lnSpc>
              <a:spcBef>
                <a:spcPts val="0"/>
              </a:spcBef>
              <a:spcAft>
                <a:spcPts val="0"/>
              </a:spcAft>
              <a:buClr>
                <a:srgbClr val="CC0000"/>
              </a:buClr>
              <a:buSzPts val="2100"/>
              <a:buFont typeface="Times New Roman"/>
              <a:buNone/>
            </a:pPr>
            <a:r>
              <a:t/>
            </a:r>
            <a:endParaRPr b="0" i="0" sz="2000" u="none" cap="none" strike="noStrike">
              <a:solidFill>
                <a:srgbClr val="000066"/>
              </a:solidFill>
              <a:latin typeface="Times New Roman"/>
              <a:ea typeface="Times New Roman"/>
              <a:cs typeface="Times New Roman"/>
              <a:sym typeface="Times New Roman"/>
            </a:endParaRPr>
          </a:p>
          <a:p>
            <a:pPr indent="-139700" lvl="0" marL="330200" marR="0" rtl="0" algn="just">
              <a:lnSpc>
                <a:spcPct val="100000"/>
              </a:lnSpc>
              <a:spcBef>
                <a:spcPts val="900"/>
              </a:spcBef>
              <a:spcAft>
                <a:spcPts val="0"/>
              </a:spcAft>
              <a:buClr>
                <a:srgbClr val="CC0000"/>
              </a:buClr>
              <a:buSzPts val="1800"/>
              <a:buFont typeface="Noto Sans"/>
              <a:buNone/>
            </a:pPr>
            <a:r>
              <a:t/>
            </a:r>
            <a:endParaRPr b="0" i="0" sz="2000" u="none" cap="none" strike="noStrike">
              <a:solidFill>
                <a:srgbClr val="000066"/>
              </a:solidFill>
              <a:latin typeface="Times New Roman"/>
              <a:ea typeface="Times New Roman"/>
              <a:cs typeface="Times New Roman"/>
              <a:sym typeface="Times New Roman"/>
            </a:endParaRPr>
          </a:p>
        </p:txBody>
      </p:sp>
      <p:sp>
        <p:nvSpPr>
          <p:cNvPr id="577" name="Google Shape;577;p34"/>
          <p:cNvSpPr/>
          <p:nvPr/>
        </p:nvSpPr>
        <p:spPr>
          <a:xfrm>
            <a:off x="636963" y="2567855"/>
            <a:ext cx="8247265" cy="2123658"/>
          </a:xfrm>
          <a:prstGeom prst="rect">
            <a:avLst/>
          </a:prstGeom>
          <a:solidFill>
            <a:srgbClr val="B3C0DF"/>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TCP Applications:</a:t>
            </a:r>
            <a:endParaRPr b="1" i="0" sz="2000" u="none" cap="none" strike="noStrike">
              <a:solidFill>
                <a:schemeClr val="dk1"/>
              </a:solidFill>
              <a:latin typeface="Times New Roman"/>
              <a:ea typeface="Times New Roman"/>
              <a:cs typeface="Times New Roman"/>
              <a:sym typeface="Times New Roman"/>
            </a:endParaRPr>
          </a:p>
          <a:p>
            <a:pPr indent="-342900" lvl="0" marL="400050" marR="0" rtl="0" algn="just">
              <a:lnSpc>
                <a:spcPct val="100000"/>
              </a:lnSpc>
              <a:spcBef>
                <a:spcPts val="0"/>
              </a:spcBef>
              <a:spcAft>
                <a:spcPts val="0"/>
              </a:spcAft>
              <a:buClr>
                <a:srgbClr val="CC0000"/>
              </a:buClr>
              <a:buSzPts val="2100"/>
              <a:buFont typeface="Arial"/>
              <a:buChar char="•"/>
            </a:pPr>
            <a:r>
              <a:rPr b="0" i="0" lang="en-US" sz="2000" u="none" cap="none" strike="noStrike">
                <a:solidFill>
                  <a:srgbClr val="000066"/>
                </a:solidFill>
                <a:latin typeface="Times New Roman"/>
                <a:ea typeface="Times New Roman"/>
                <a:cs typeface="Times New Roman"/>
                <a:sym typeface="Times New Roman"/>
              </a:rPr>
              <a:t>Useful for applications that require reliable data delivery, and can tolerate some timing variation</a:t>
            </a:r>
            <a:endParaRPr/>
          </a:p>
          <a:p>
            <a:pPr indent="-342900" lvl="0" marL="400050" marR="0" rtl="0" algn="just">
              <a:lnSpc>
                <a:spcPct val="100000"/>
              </a:lnSpc>
              <a:spcBef>
                <a:spcPts val="0"/>
              </a:spcBef>
              <a:spcAft>
                <a:spcPts val="0"/>
              </a:spcAft>
              <a:buClr>
                <a:srgbClr val="CC0000"/>
              </a:buClr>
              <a:buSzPts val="2100"/>
              <a:buFont typeface="Arial"/>
              <a:buChar char="•"/>
            </a:pPr>
            <a:r>
              <a:rPr b="1" i="0" lang="en-US" sz="2400" u="none" cap="none" strike="noStrike">
                <a:solidFill>
                  <a:srgbClr val="C00000"/>
                </a:solidFill>
                <a:latin typeface="Times New Roman"/>
                <a:ea typeface="Times New Roman"/>
                <a:cs typeface="Times New Roman"/>
                <a:sym typeface="Times New Roman"/>
              </a:rPr>
              <a:t>File transfer and web downloads</a:t>
            </a:r>
            <a:endParaRPr/>
          </a:p>
          <a:p>
            <a:pPr indent="-342900" lvl="0" marL="400050" marR="0" rtl="0" algn="just">
              <a:lnSpc>
                <a:spcPct val="100000"/>
              </a:lnSpc>
              <a:spcBef>
                <a:spcPts val="0"/>
              </a:spcBef>
              <a:spcAft>
                <a:spcPts val="0"/>
              </a:spcAft>
              <a:buClr>
                <a:srgbClr val="CC0000"/>
              </a:buClr>
              <a:buSzPts val="2100"/>
              <a:buFont typeface="Arial"/>
              <a:buChar char="•"/>
            </a:pPr>
            <a:r>
              <a:rPr b="1" i="0" lang="en-US" sz="2400" u="none" cap="none" strike="noStrike">
                <a:solidFill>
                  <a:srgbClr val="C00000"/>
                </a:solidFill>
                <a:latin typeface="Times New Roman"/>
                <a:ea typeface="Times New Roman"/>
                <a:cs typeface="Times New Roman"/>
                <a:sym typeface="Times New Roman"/>
              </a:rPr>
              <a:t>Email</a:t>
            </a:r>
            <a:endParaRPr b="1" i="0" sz="2400" u="none" cap="none" strike="noStrike">
              <a:solidFill>
                <a:srgbClr val="C00000"/>
              </a:solidFill>
              <a:latin typeface="Times New Roman"/>
              <a:ea typeface="Times New Roman"/>
              <a:cs typeface="Times New Roman"/>
              <a:sym typeface="Times New Roman"/>
            </a:endParaRPr>
          </a:p>
          <a:p>
            <a:pPr indent="-342900" lvl="0" marL="400050" marR="0" rtl="0" algn="just">
              <a:lnSpc>
                <a:spcPct val="100000"/>
              </a:lnSpc>
              <a:spcBef>
                <a:spcPts val="0"/>
              </a:spcBef>
              <a:spcAft>
                <a:spcPts val="0"/>
              </a:spcAft>
              <a:buClr>
                <a:srgbClr val="CC0000"/>
              </a:buClr>
              <a:buSzPts val="2100"/>
              <a:buFont typeface="Arial"/>
              <a:buChar char="•"/>
            </a:pPr>
            <a:r>
              <a:rPr b="1" i="0" lang="en-US" sz="2400" u="none" cap="none" strike="noStrike">
                <a:solidFill>
                  <a:srgbClr val="C00000"/>
                </a:solidFill>
                <a:latin typeface="Times New Roman"/>
                <a:ea typeface="Times New Roman"/>
                <a:cs typeface="Times New Roman"/>
                <a:sym typeface="Times New Roman"/>
              </a:rPr>
              <a:t>Instant messaging</a:t>
            </a:r>
            <a:endParaRPr/>
          </a:p>
        </p:txBody>
      </p:sp>
      <p:cxnSp>
        <p:nvCxnSpPr>
          <p:cNvPr id="578" name="Google Shape;578;p3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79" name="Google Shape;579;p3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80" name="Google Shape;580;p3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81" name="Google Shape;581;p3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82" name="Google Shape;582;p3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588" name="Google Shape;588;p3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589" name="Google Shape;589;p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590" name="Google Shape;590;p35"/>
          <p:cNvSpPr txBox="1"/>
          <p:nvPr>
            <p:ph idx="4294967295" type="title"/>
          </p:nvPr>
        </p:nvSpPr>
        <p:spPr>
          <a:xfrm>
            <a:off x="527148" y="-132301"/>
            <a:ext cx="7772400" cy="85725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latin typeface="Times New Roman"/>
              <a:ea typeface="Times New Roman"/>
              <a:cs typeface="Times New Roman"/>
              <a:sym typeface="Times New Roman"/>
            </a:endParaRPr>
          </a:p>
        </p:txBody>
      </p:sp>
      <p:sp>
        <p:nvSpPr>
          <p:cNvPr id="591" name="Google Shape;591;p35"/>
          <p:cNvSpPr txBox="1"/>
          <p:nvPr/>
        </p:nvSpPr>
        <p:spPr>
          <a:xfrm>
            <a:off x="527148" y="595610"/>
            <a:ext cx="8515349"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TCP Services:</a:t>
            </a:r>
            <a:endParaRPr b="1" i="0" sz="1800" u="none" cap="none" strike="noStrike">
              <a:solidFill>
                <a:srgbClr val="000066"/>
              </a:solidFill>
              <a:latin typeface="Times New Roman"/>
              <a:ea typeface="Times New Roman"/>
              <a:cs typeface="Times New Roman"/>
              <a:sym typeface="Times New Roman"/>
            </a:endParaRPr>
          </a:p>
        </p:txBody>
      </p:sp>
      <p:sp>
        <p:nvSpPr>
          <p:cNvPr id="592" name="Google Shape;592;p35"/>
          <p:cNvSpPr txBox="1"/>
          <p:nvPr/>
        </p:nvSpPr>
        <p:spPr>
          <a:xfrm>
            <a:off x="638120" y="794005"/>
            <a:ext cx="8293407" cy="3973258"/>
          </a:xfrm>
          <a:prstGeom prst="rect">
            <a:avLst/>
          </a:prstGeom>
          <a:noFill/>
          <a:ln>
            <a:noFill/>
          </a:ln>
        </p:spPr>
        <p:txBody>
          <a:bodyPr anchorCtr="0" anchor="t" bIns="34275" lIns="68575" spcFirstLastPara="1" rIns="68575" wrap="square" tIns="34275">
            <a:noAutofit/>
          </a:bodyPr>
          <a:lstStyle/>
          <a:p>
            <a:pPr indent="-285750" lvl="0" marL="361950" marR="0" rtl="0" algn="just">
              <a:lnSpc>
                <a:spcPct val="100000"/>
              </a:lnSpc>
              <a:spcBef>
                <a:spcPts val="0"/>
              </a:spcBef>
              <a:spcAft>
                <a:spcPts val="0"/>
              </a:spcAft>
              <a:buClr>
                <a:srgbClr val="CC0000"/>
              </a:buClr>
              <a:buSzPts val="1800"/>
              <a:buFont typeface="Noto Sans Symbols"/>
              <a:buChar char="⮚"/>
            </a:pPr>
            <a:r>
              <a:rPr b="0" i="0" lang="en-US" sz="1800" u="none" cap="none" strike="noStrike">
                <a:solidFill>
                  <a:srgbClr val="000066"/>
                </a:solidFill>
                <a:latin typeface="Times New Roman"/>
                <a:ea typeface="Times New Roman"/>
                <a:cs typeface="Times New Roman"/>
                <a:sym typeface="Times New Roman"/>
              </a:rPr>
              <a:t>Process to process communication – using socket address</a:t>
            </a:r>
            <a:endParaRPr b="0" i="0" sz="1800" u="none" cap="none" strike="noStrike">
              <a:solidFill>
                <a:srgbClr val="000000"/>
              </a:solidFill>
              <a:latin typeface="Times New Roman"/>
              <a:ea typeface="Times New Roman"/>
              <a:cs typeface="Times New Roman"/>
              <a:sym typeface="Times New Roman"/>
            </a:endParaRPr>
          </a:p>
          <a:p>
            <a:pPr indent="-285750" lvl="0" marL="361950" marR="0" rtl="0" algn="just">
              <a:lnSpc>
                <a:spcPct val="100000"/>
              </a:lnSpc>
              <a:spcBef>
                <a:spcPts val="900"/>
              </a:spcBef>
              <a:spcAft>
                <a:spcPts val="0"/>
              </a:spcAft>
              <a:buClr>
                <a:srgbClr val="CC0000"/>
              </a:buClr>
              <a:buSzPts val="1800"/>
              <a:buFont typeface="Noto Sans Symbols"/>
              <a:buChar char="⮚"/>
            </a:pPr>
            <a:r>
              <a:rPr b="1" i="0" lang="en-US" sz="1800" u="none" cap="none" strike="noStrike">
                <a:solidFill>
                  <a:srgbClr val="C00000"/>
                </a:solidFill>
                <a:latin typeface="Times New Roman"/>
                <a:ea typeface="Times New Roman"/>
                <a:cs typeface="Times New Roman"/>
                <a:sym typeface="Times New Roman"/>
              </a:rPr>
              <a:t>Stream delivery service – </a:t>
            </a:r>
            <a:endParaRPr b="1" i="0" sz="1800" u="none" cap="none" strike="noStrike">
              <a:solidFill>
                <a:srgbClr val="C00000"/>
              </a:solidFill>
              <a:latin typeface="Times New Roman"/>
              <a:ea typeface="Times New Roman"/>
              <a:cs typeface="Times New Roman"/>
              <a:sym typeface="Times New Roman"/>
            </a:endParaRPr>
          </a:p>
          <a:p>
            <a:pPr indent="-285750" lvl="1" marL="698500" marR="0" rtl="0" algn="just">
              <a:lnSpc>
                <a:spcPct val="100000"/>
              </a:lnSpc>
              <a:spcBef>
                <a:spcPts val="800"/>
              </a:spcBef>
              <a:spcAft>
                <a:spcPts val="0"/>
              </a:spcAft>
              <a:buClr>
                <a:srgbClr val="CC0000"/>
              </a:buClr>
              <a:buSzPts val="1500"/>
              <a:buFont typeface="Noto Sans Symbols"/>
              <a:buChar char="⮚"/>
            </a:pPr>
            <a:r>
              <a:rPr b="0" i="0" lang="en-US" sz="1800" u="none" cap="none" strike="noStrike">
                <a:solidFill>
                  <a:srgbClr val="000066"/>
                </a:solidFill>
                <a:latin typeface="Times New Roman"/>
                <a:ea typeface="Times New Roman"/>
                <a:cs typeface="Times New Roman"/>
                <a:sym typeface="Times New Roman"/>
              </a:rPr>
              <a:t>Sending/Receiving process to deliver/obtain data as a stream of bytes.</a:t>
            </a:r>
            <a:endParaRPr b="0" i="0" sz="1800" u="none" cap="none" strike="noStrike">
              <a:solidFill>
                <a:srgbClr val="000000"/>
              </a:solidFill>
              <a:latin typeface="Times New Roman"/>
              <a:ea typeface="Times New Roman"/>
              <a:cs typeface="Times New Roman"/>
              <a:sym typeface="Times New Roman"/>
            </a:endParaRPr>
          </a:p>
          <a:p>
            <a:pPr indent="-285750" lvl="1" marL="698500" marR="0" rtl="0" algn="just">
              <a:lnSpc>
                <a:spcPct val="100000"/>
              </a:lnSpc>
              <a:spcBef>
                <a:spcPts val="800"/>
              </a:spcBef>
              <a:spcAft>
                <a:spcPts val="0"/>
              </a:spcAft>
              <a:buClr>
                <a:srgbClr val="CC0000"/>
              </a:buClr>
              <a:buSzPts val="1500"/>
              <a:buFont typeface="Noto Sans Symbols"/>
              <a:buChar char="⮚"/>
            </a:pPr>
            <a:r>
              <a:rPr b="0" i="0" lang="en-US" sz="1800" u="none" cap="none" strike="noStrike">
                <a:solidFill>
                  <a:srgbClr val="000066"/>
                </a:solidFill>
                <a:latin typeface="Times New Roman"/>
                <a:ea typeface="Times New Roman"/>
                <a:cs typeface="Times New Roman"/>
                <a:sym typeface="Times New Roman"/>
              </a:rPr>
              <a:t>Sending and Receiving buffers</a:t>
            </a:r>
            <a:endParaRPr b="0" i="0" sz="1800" u="none" cap="none" strike="noStrike">
              <a:solidFill>
                <a:srgbClr val="000000"/>
              </a:solidFill>
              <a:latin typeface="Times New Roman"/>
              <a:ea typeface="Times New Roman"/>
              <a:cs typeface="Times New Roman"/>
              <a:sym typeface="Times New Roman"/>
            </a:endParaRPr>
          </a:p>
          <a:p>
            <a:pPr indent="-285750" lvl="1" marL="698500" marR="0" rtl="0" algn="just">
              <a:lnSpc>
                <a:spcPct val="100000"/>
              </a:lnSpc>
              <a:spcBef>
                <a:spcPts val="800"/>
              </a:spcBef>
              <a:spcAft>
                <a:spcPts val="0"/>
              </a:spcAft>
              <a:buClr>
                <a:srgbClr val="CC0000"/>
              </a:buClr>
              <a:buSzPts val="1500"/>
              <a:buFont typeface="Noto Sans Symbols"/>
              <a:buChar char="⮚"/>
            </a:pPr>
            <a:r>
              <a:rPr b="0" i="0" lang="en-US" sz="1800" u="none" cap="none" strike="noStrike">
                <a:solidFill>
                  <a:srgbClr val="000066"/>
                </a:solidFill>
                <a:latin typeface="Times New Roman"/>
                <a:ea typeface="Times New Roman"/>
                <a:cs typeface="Times New Roman"/>
                <a:sym typeface="Times New Roman"/>
              </a:rPr>
              <a:t>TCP Segments</a:t>
            </a:r>
            <a:endParaRPr b="0" i="0" sz="1800" u="none" cap="none" strike="noStrike">
              <a:solidFill>
                <a:srgbClr val="000000"/>
              </a:solidFill>
              <a:latin typeface="Times New Roman"/>
              <a:ea typeface="Times New Roman"/>
              <a:cs typeface="Times New Roman"/>
              <a:sym typeface="Times New Roman"/>
            </a:endParaRPr>
          </a:p>
          <a:p>
            <a:pPr indent="-285750" lvl="0" marL="361950" marR="0" rtl="0" algn="just">
              <a:lnSpc>
                <a:spcPct val="100000"/>
              </a:lnSpc>
              <a:spcBef>
                <a:spcPts val="900"/>
              </a:spcBef>
              <a:spcAft>
                <a:spcPts val="0"/>
              </a:spcAft>
              <a:buClr>
                <a:srgbClr val="CC0000"/>
              </a:buClr>
              <a:buSzPts val="1800"/>
              <a:buFont typeface="Noto Sans Symbols"/>
              <a:buChar char="⮚"/>
            </a:pPr>
            <a:r>
              <a:rPr b="0" i="0" lang="en-US" sz="1800" u="none" cap="none" strike="noStrike">
                <a:solidFill>
                  <a:srgbClr val="000066"/>
                </a:solidFill>
                <a:latin typeface="Times New Roman"/>
                <a:ea typeface="Times New Roman"/>
                <a:cs typeface="Times New Roman"/>
                <a:sym typeface="Times New Roman"/>
              </a:rPr>
              <a:t>Full Duplex Communication</a:t>
            </a:r>
            <a:endParaRPr b="0" i="0" sz="1800" u="none" cap="none" strike="noStrike">
              <a:solidFill>
                <a:srgbClr val="000000"/>
              </a:solidFill>
              <a:latin typeface="Times New Roman"/>
              <a:ea typeface="Times New Roman"/>
              <a:cs typeface="Times New Roman"/>
              <a:sym typeface="Times New Roman"/>
            </a:endParaRPr>
          </a:p>
          <a:p>
            <a:pPr indent="-285750" lvl="0" marL="361950" marR="0" rtl="0" algn="just">
              <a:lnSpc>
                <a:spcPct val="100000"/>
              </a:lnSpc>
              <a:spcBef>
                <a:spcPts val="900"/>
              </a:spcBef>
              <a:spcAft>
                <a:spcPts val="0"/>
              </a:spcAft>
              <a:buClr>
                <a:srgbClr val="CC0000"/>
              </a:buClr>
              <a:buSzPts val="1800"/>
              <a:buFont typeface="Noto Sans Symbols"/>
              <a:buChar char="⮚"/>
            </a:pPr>
            <a:r>
              <a:rPr b="0" i="0" lang="en-US" sz="1800" u="none" cap="none" strike="noStrike">
                <a:solidFill>
                  <a:srgbClr val="000066"/>
                </a:solidFill>
                <a:latin typeface="Times New Roman"/>
                <a:ea typeface="Times New Roman"/>
                <a:cs typeface="Times New Roman"/>
                <a:sym typeface="Times New Roman"/>
              </a:rPr>
              <a:t>Multiplexing and Demultiplexing – multiplexing at sender &amp; demultiplexing at receiver. However connection need to be established for each pair of processes</a:t>
            </a:r>
            <a:endParaRPr b="0" i="0" sz="1800" u="none" cap="none" strike="noStrike">
              <a:solidFill>
                <a:srgbClr val="000000"/>
              </a:solidFill>
              <a:latin typeface="Times New Roman"/>
              <a:ea typeface="Times New Roman"/>
              <a:cs typeface="Times New Roman"/>
              <a:sym typeface="Times New Roman"/>
            </a:endParaRPr>
          </a:p>
          <a:p>
            <a:pPr indent="-285750" lvl="0" marL="361950" marR="0" rtl="0" algn="just">
              <a:lnSpc>
                <a:spcPct val="100000"/>
              </a:lnSpc>
              <a:spcBef>
                <a:spcPts val="900"/>
              </a:spcBef>
              <a:spcAft>
                <a:spcPts val="0"/>
              </a:spcAft>
              <a:buClr>
                <a:srgbClr val="CC0000"/>
              </a:buClr>
              <a:buSzPts val="1800"/>
              <a:buFont typeface="Noto Sans Symbols"/>
              <a:buChar char="⮚"/>
            </a:pPr>
            <a:r>
              <a:rPr b="1" i="0" lang="en-US" sz="1800" u="none" cap="none" strike="noStrike">
                <a:solidFill>
                  <a:schemeClr val="dk1"/>
                </a:solidFill>
                <a:latin typeface="Times New Roman"/>
                <a:ea typeface="Times New Roman"/>
                <a:cs typeface="Times New Roman"/>
                <a:sym typeface="Times New Roman"/>
              </a:rPr>
              <a:t>Connection-Oriented service – Connection establ</a:t>
            </a:r>
            <a:r>
              <a:rPr b="1" i="0" lang="en-US" sz="1600" u="none" cap="none" strike="noStrike">
                <a:solidFill>
                  <a:schemeClr val="dk1"/>
                </a:solidFill>
                <a:latin typeface="Times New Roman"/>
                <a:ea typeface="Times New Roman"/>
                <a:cs typeface="Times New Roman"/>
                <a:sym typeface="Times New Roman"/>
              </a:rPr>
              <a:t>ishment, data transfer, connection termination</a:t>
            </a:r>
            <a:endParaRPr b="1" i="0" sz="1600" u="none" cap="none" strike="noStrike">
              <a:solidFill>
                <a:schemeClr val="dk1"/>
              </a:solidFill>
              <a:latin typeface="Times New Roman"/>
              <a:ea typeface="Times New Roman"/>
              <a:cs typeface="Times New Roman"/>
              <a:sym typeface="Times New Roman"/>
            </a:endParaRPr>
          </a:p>
          <a:p>
            <a:pPr indent="-285750" lvl="0" marL="361950" marR="0" rtl="0" algn="just">
              <a:lnSpc>
                <a:spcPct val="100000"/>
              </a:lnSpc>
              <a:spcBef>
                <a:spcPts val="900"/>
              </a:spcBef>
              <a:spcAft>
                <a:spcPts val="0"/>
              </a:spcAft>
              <a:buClr>
                <a:srgbClr val="CC0000"/>
              </a:buClr>
              <a:buSzPts val="1800"/>
              <a:buFont typeface="Noto Sans Symbols"/>
              <a:buChar char="⮚"/>
            </a:pPr>
            <a:r>
              <a:rPr b="1" i="0" lang="en-US" sz="1600" u="none" cap="none" strike="noStrike">
                <a:solidFill>
                  <a:schemeClr val="dk1"/>
                </a:solidFill>
                <a:latin typeface="Times New Roman"/>
                <a:ea typeface="Times New Roman"/>
                <a:cs typeface="Times New Roman"/>
                <a:sym typeface="Times New Roman"/>
              </a:rPr>
              <a:t>Reliable Service – use of acknowledgement.</a:t>
            </a:r>
            <a:endParaRPr b="1" i="0" sz="1600" u="none" cap="none" strike="noStrike">
              <a:solidFill>
                <a:schemeClr val="dk1"/>
              </a:solidFill>
              <a:latin typeface="Times New Roman"/>
              <a:ea typeface="Times New Roman"/>
              <a:cs typeface="Times New Roman"/>
              <a:sym typeface="Times New Roman"/>
            </a:endParaRPr>
          </a:p>
        </p:txBody>
      </p:sp>
      <p:cxnSp>
        <p:nvCxnSpPr>
          <p:cNvPr id="593" name="Google Shape;593;p35"/>
          <p:cNvCxnSpPr/>
          <p:nvPr/>
        </p:nvCxnSpPr>
        <p:spPr>
          <a:xfrm flipH="1" rot="10800000">
            <a:off x="5714" y="568763"/>
            <a:ext cx="9144000" cy="20782"/>
          </a:xfrm>
          <a:prstGeom prst="straightConnector1">
            <a:avLst/>
          </a:prstGeom>
          <a:noFill/>
          <a:ln cap="flat" cmpd="sng" w="9525">
            <a:solidFill>
              <a:srgbClr val="00B050"/>
            </a:solidFill>
            <a:prstDash val="solid"/>
            <a:round/>
            <a:headEnd len="sm" w="sm" type="none"/>
            <a:tailEnd len="sm" w="sm" type="none"/>
          </a:ln>
        </p:spPr>
      </p:cxnSp>
      <p:sp>
        <p:nvSpPr>
          <p:cNvPr id="594" name="Google Shape;594;p3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95" name="Google Shape;595;p3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96" name="Google Shape;596;p35"/>
          <p:cNvCxnSpPr/>
          <p:nvPr/>
        </p:nvCxnSpPr>
        <p:spPr>
          <a:xfrm>
            <a:off x="0" y="4678542"/>
            <a:ext cx="9144000" cy="0"/>
          </a:xfrm>
          <a:prstGeom prst="straightConnector1">
            <a:avLst/>
          </a:prstGeom>
          <a:noFill/>
          <a:ln cap="flat" cmpd="sng" w="15875">
            <a:solidFill>
              <a:srgbClr val="00B050"/>
            </a:solidFill>
            <a:prstDash val="solid"/>
            <a:round/>
            <a:headEnd len="sm" w="sm" type="none"/>
            <a:tailEnd len="sm" w="sm" type="none"/>
          </a:ln>
        </p:spPr>
      </p:cxnSp>
      <p:pic>
        <p:nvPicPr>
          <p:cNvPr id="597" name="Google Shape;597;p35"/>
          <p:cNvPicPr preferRelativeResize="0"/>
          <p:nvPr/>
        </p:nvPicPr>
        <p:blipFill rotWithShape="1">
          <a:blip r:embed="rId3">
            <a:alphaModFix/>
          </a:blip>
          <a:srcRect b="0" l="0" r="0" t="0"/>
          <a:stretch/>
        </p:blipFill>
        <p:spPr>
          <a:xfrm>
            <a:off x="41822" y="47022"/>
            <a:ext cx="538608" cy="4526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603" name="Google Shape;603;p3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604" name="Google Shape;604;p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605" name="Google Shape;605;p36"/>
          <p:cNvSpPr txBox="1"/>
          <p:nvPr>
            <p:ph idx="4294967295" type="title"/>
          </p:nvPr>
        </p:nvSpPr>
        <p:spPr>
          <a:xfrm>
            <a:off x="1371600" y="-26988"/>
            <a:ext cx="7772400" cy="857251"/>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p>
        </p:txBody>
      </p:sp>
      <p:sp>
        <p:nvSpPr>
          <p:cNvPr id="606" name="Google Shape;606;p36"/>
          <p:cNvSpPr txBox="1"/>
          <p:nvPr/>
        </p:nvSpPr>
        <p:spPr>
          <a:xfrm>
            <a:off x="591145" y="795902"/>
            <a:ext cx="8515349"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0" i="0" lang="en-US" sz="2000" u="none" cap="none" strike="noStrike">
                <a:solidFill>
                  <a:srgbClr val="FF0000"/>
                </a:solidFill>
                <a:latin typeface="Times New Roman"/>
                <a:ea typeface="Times New Roman"/>
                <a:cs typeface="Times New Roman"/>
                <a:sym typeface="Times New Roman"/>
              </a:rPr>
              <a:t>TCP Features:</a:t>
            </a:r>
            <a:endParaRPr b="0" i="0" sz="2000" u="none" cap="none" strike="noStrike">
              <a:solidFill>
                <a:srgbClr val="000066"/>
              </a:solidFill>
              <a:latin typeface="Times New Roman"/>
              <a:ea typeface="Times New Roman"/>
              <a:cs typeface="Times New Roman"/>
              <a:sym typeface="Times New Roman"/>
            </a:endParaRPr>
          </a:p>
        </p:txBody>
      </p:sp>
      <p:sp>
        <p:nvSpPr>
          <p:cNvPr id="607" name="Google Shape;607;p36"/>
          <p:cNvSpPr txBox="1"/>
          <p:nvPr/>
        </p:nvSpPr>
        <p:spPr>
          <a:xfrm>
            <a:off x="457201" y="2352174"/>
            <a:ext cx="8515349" cy="285749"/>
          </a:xfrm>
          <a:prstGeom prst="rect">
            <a:avLst/>
          </a:prstGeom>
          <a:noFill/>
          <a:ln>
            <a:noFill/>
          </a:ln>
        </p:spPr>
        <p:txBody>
          <a:bodyPr anchorCtr="0" anchor="t" bIns="34275" lIns="68575" spcFirstLastPara="1" rIns="68575" wrap="square" tIns="34275">
            <a:noAutofit/>
          </a:bodyPr>
          <a:lstStyle/>
          <a:p>
            <a:pPr indent="-127000" lvl="0" marL="330200" marR="0" rtl="0" algn="just">
              <a:lnSpc>
                <a:spcPct val="100000"/>
              </a:lnSpc>
              <a:spcBef>
                <a:spcPts val="1100"/>
              </a:spcBef>
              <a:spcAft>
                <a:spcPts val="0"/>
              </a:spcAft>
              <a:buClr>
                <a:srgbClr val="CC0000"/>
              </a:buClr>
              <a:buSzPts val="2100"/>
              <a:buFont typeface="Noto Sans"/>
              <a:buNone/>
            </a:pPr>
            <a:r>
              <a:t/>
            </a:r>
            <a:endParaRPr b="0" i="0" sz="2300" u="none" cap="none" strike="noStrike">
              <a:solidFill>
                <a:srgbClr val="000066"/>
              </a:solidFill>
              <a:latin typeface="Times New Roman"/>
              <a:ea typeface="Times New Roman"/>
              <a:cs typeface="Times New Roman"/>
              <a:sym typeface="Times New Roman"/>
            </a:endParaRPr>
          </a:p>
        </p:txBody>
      </p:sp>
      <p:sp>
        <p:nvSpPr>
          <p:cNvPr id="608" name="Google Shape;608;p36"/>
          <p:cNvSpPr txBox="1"/>
          <p:nvPr/>
        </p:nvSpPr>
        <p:spPr>
          <a:xfrm>
            <a:off x="601862" y="1067438"/>
            <a:ext cx="5376152" cy="1738938"/>
          </a:xfrm>
          <a:prstGeom prst="rect">
            <a:avLst/>
          </a:prstGeom>
          <a:solidFill>
            <a:srgbClr val="E4E8ED"/>
          </a:solidFill>
          <a:ln>
            <a:noFill/>
          </a:ln>
        </p:spPr>
        <p:txBody>
          <a:bodyPr anchorCtr="0" anchor="t" bIns="45700" lIns="91425" spcFirstLastPara="1" rIns="91425" wrap="square" tIns="45700">
            <a:spAutoFit/>
          </a:bodyPr>
          <a:lstStyle/>
          <a:p>
            <a:pPr indent="-273050" lvl="0" marL="330200" marR="0" rtl="0" algn="just">
              <a:lnSpc>
                <a:spcPct val="100000"/>
              </a:lnSpc>
              <a:spcBef>
                <a:spcPts val="0"/>
              </a:spcBef>
              <a:spcAft>
                <a:spcPts val="0"/>
              </a:spcAft>
              <a:buClr>
                <a:srgbClr val="CC0000"/>
              </a:buClr>
              <a:buSzPts val="2300"/>
              <a:buFont typeface="Times New Roman"/>
              <a:buChar char="⮚"/>
            </a:pPr>
            <a:r>
              <a:rPr b="1" i="0" lang="en-US" sz="1600" u="none" cap="none" strike="noStrike">
                <a:solidFill>
                  <a:schemeClr val="dk1"/>
                </a:solidFill>
                <a:latin typeface="Times New Roman"/>
                <a:ea typeface="Times New Roman"/>
                <a:cs typeface="Times New Roman"/>
                <a:sym typeface="Times New Roman"/>
              </a:rPr>
              <a:t>Numbering System – </a:t>
            </a:r>
            <a:endParaRPr b="1" i="0" sz="1050" u="none" cap="none" strike="noStrike">
              <a:solidFill>
                <a:schemeClr val="dk1"/>
              </a:solidFill>
              <a:latin typeface="Times New Roman"/>
              <a:ea typeface="Times New Roman"/>
              <a:cs typeface="Times New Roman"/>
              <a:sym typeface="Times New Roman"/>
            </a:endParaRPr>
          </a:p>
          <a:p>
            <a:pPr indent="-266700" lvl="1" marL="673100" marR="0" rtl="0" algn="just">
              <a:lnSpc>
                <a:spcPct val="100000"/>
              </a:lnSpc>
              <a:spcBef>
                <a:spcPts val="900"/>
              </a:spcBef>
              <a:spcAft>
                <a:spcPts val="0"/>
              </a:spcAft>
              <a:buClr>
                <a:srgbClr val="CC0000"/>
              </a:buClr>
              <a:buSzPts val="2000"/>
              <a:buFont typeface="Times New Roman"/>
              <a:buChar char="✔"/>
            </a:pPr>
            <a:r>
              <a:rPr b="0" i="0" lang="en-US" sz="1600" u="none" cap="none" strike="noStrike">
                <a:solidFill>
                  <a:srgbClr val="000066"/>
                </a:solidFill>
                <a:latin typeface="Times New Roman"/>
                <a:ea typeface="Times New Roman"/>
                <a:cs typeface="Times New Roman"/>
                <a:sym typeface="Times New Roman"/>
              </a:rPr>
              <a:t>Byte Number – </a:t>
            </a:r>
            <a:endParaRPr/>
          </a:p>
          <a:p>
            <a:pPr indent="-279400" lvl="2" marL="977900" marR="0" rtl="0" algn="just">
              <a:lnSpc>
                <a:spcPct val="100000"/>
              </a:lnSpc>
              <a:spcBef>
                <a:spcPts val="700"/>
              </a:spcBef>
              <a:spcAft>
                <a:spcPts val="0"/>
              </a:spcAft>
              <a:buClr>
                <a:srgbClr val="CC0000"/>
              </a:buClr>
              <a:buSzPts val="1600"/>
              <a:buFont typeface="Times New Roman"/>
              <a:buChar char="✔"/>
            </a:pPr>
            <a:r>
              <a:rPr b="0" i="0" lang="en-US" sz="1200" u="none" cap="none" strike="noStrike">
                <a:solidFill>
                  <a:srgbClr val="000066"/>
                </a:solidFill>
                <a:latin typeface="Times New Roman"/>
                <a:ea typeface="Times New Roman"/>
                <a:cs typeface="Times New Roman"/>
                <a:sym typeface="Times New Roman"/>
              </a:rPr>
              <a:t>The </a:t>
            </a:r>
            <a:r>
              <a:rPr b="1" i="0" lang="en-US" sz="1400" u="none" cap="none" strike="noStrike">
                <a:solidFill>
                  <a:srgbClr val="C00000"/>
                </a:solidFill>
                <a:latin typeface="Times New Roman"/>
                <a:ea typeface="Times New Roman"/>
                <a:cs typeface="Times New Roman"/>
                <a:sym typeface="Times New Roman"/>
              </a:rPr>
              <a:t>bytes</a:t>
            </a:r>
            <a:r>
              <a:rPr b="0" i="0" lang="en-US" sz="1200" u="none" cap="none" strike="noStrike">
                <a:solidFill>
                  <a:srgbClr val="000066"/>
                </a:solidFill>
                <a:latin typeface="Times New Roman"/>
                <a:ea typeface="Times New Roman"/>
                <a:cs typeface="Times New Roman"/>
                <a:sym typeface="Times New Roman"/>
              </a:rPr>
              <a:t> of data being transferred in each connection are numbered by TCP.</a:t>
            </a:r>
            <a:endParaRPr/>
          </a:p>
          <a:p>
            <a:pPr indent="-279400" lvl="2" marL="977900" marR="0" rtl="0" algn="just">
              <a:lnSpc>
                <a:spcPct val="100000"/>
              </a:lnSpc>
              <a:spcBef>
                <a:spcPts val="700"/>
              </a:spcBef>
              <a:spcAft>
                <a:spcPts val="0"/>
              </a:spcAft>
              <a:buClr>
                <a:srgbClr val="CC0000"/>
              </a:buClr>
              <a:buSzPts val="1600"/>
              <a:buFont typeface="Times New Roman"/>
              <a:buChar char="✔"/>
            </a:pPr>
            <a:r>
              <a:rPr b="0" i="0" lang="en-US" sz="1200" u="none" cap="none" strike="noStrike">
                <a:solidFill>
                  <a:srgbClr val="000066"/>
                </a:solidFill>
                <a:latin typeface="Times New Roman"/>
                <a:ea typeface="Times New Roman"/>
                <a:cs typeface="Times New Roman"/>
                <a:sym typeface="Times New Roman"/>
              </a:rPr>
              <a:t>Numbering is </a:t>
            </a:r>
            <a:r>
              <a:rPr b="1" i="0" lang="en-US" sz="1200" u="none" cap="none" strike="noStrike">
                <a:solidFill>
                  <a:srgbClr val="C00000"/>
                </a:solidFill>
                <a:latin typeface="Times New Roman"/>
                <a:ea typeface="Times New Roman"/>
                <a:cs typeface="Times New Roman"/>
                <a:sym typeface="Times New Roman"/>
              </a:rPr>
              <a:t>independent in each direction.</a:t>
            </a:r>
            <a:endParaRPr b="1" i="0" sz="1100" u="none" cap="none" strike="noStrike">
              <a:solidFill>
                <a:srgbClr val="C00000"/>
              </a:solidFill>
              <a:latin typeface="Times New Roman"/>
              <a:ea typeface="Times New Roman"/>
              <a:cs typeface="Times New Roman"/>
              <a:sym typeface="Times New Roman"/>
            </a:endParaRPr>
          </a:p>
          <a:p>
            <a:pPr indent="-279400" lvl="2" marL="977900" marR="0" rtl="0" algn="just">
              <a:lnSpc>
                <a:spcPct val="100000"/>
              </a:lnSpc>
              <a:spcBef>
                <a:spcPts val="700"/>
              </a:spcBef>
              <a:spcAft>
                <a:spcPts val="0"/>
              </a:spcAft>
              <a:buClr>
                <a:srgbClr val="CC0000"/>
              </a:buClr>
              <a:buSzPts val="1600"/>
              <a:buFont typeface="Times New Roman"/>
              <a:buChar char="✔"/>
            </a:pPr>
            <a:r>
              <a:rPr b="0" i="0" lang="en-US" sz="1200" u="none" cap="none" strike="noStrike">
                <a:solidFill>
                  <a:srgbClr val="000066"/>
                </a:solidFill>
                <a:latin typeface="Times New Roman"/>
                <a:ea typeface="Times New Roman"/>
                <a:cs typeface="Times New Roman"/>
                <a:sym typeface="Times New Roman"/>
              </a:rPr>
              <a:t>The numbering starts with </a:t>
            </a:r>
            <a:r>
              <a:rPr b="1" i="0" lang="en-US" sz="1200" u="none" cap="none" strike="noStrike">
                <a:solidFill>
                  <a:srgbClr val="C00000"/>
                </a:solidFill>
                <a:latin typeface="Times New Roman"/>
                <a:ea typeface="Times New Roman"/>
                <a:cs typeface="Times New Roman"/>
                <a:sym typeface="Times New Roman"/>
              </a:rPr>
              <a:t>an arbitrarily generated number.</a:t>
            </a:r>
            <a:endParaRPr/>
          </a:p>
        </p:txBody>
      </p:sp>
      <p:sp>
        <p:nvSpPr>
          <p:cNvPr id="609" name="Google Shape;609;p36"/>
          <p:cNvSpPr txBox="1"/>
          <p:nvPr/>
        </p:nvSpPr>
        <p:spPr>
          <a:xfrm>
            <a:off x="601862" y="2913600"/>
            <a:ext cx="5376152" cy="1738938"/>
          </a:xfrm>
          <a:prstGeom prst="rect">
            <a:avLst/>
          </a:prstGeom>
          <a:solidFill>
            <a:srgbClr val="B3C0DF"/>
          </a:solidFill>
          <a:ln>
            <a:noFill/>
          </a:ln>
        </p:spPr>
        <p:txBody>
          <a:bodyPr anchorCtr="0" anchor="t" bIns="45700" lIns="91425" spcFirstLastPara="1" rIns="91425" wrap="square" tIns="45700">
            <a:spAutoFit/>
          </a:bodyPr>
          <a:lstStyle/>
          <a:p>
            <a:pPr indent="-342900" lvl="1" marL="749300" marR="0" rtl="0" algn="just">
              <a:lnSpc>
                <a:spcPct val="100000"/>
              </a:lnSpc>
              <a:spcBef>
                <a:spcPts val="0"/>
              </a:spcBef>
              <a:spcAft>
                <a:spcPts val="0"/>
              </a:spcAft>
              <a:buClr>
                <a:srgbClr val="CC0000"/>
              </a:buClr>
              <a:buSzPts val="2000"/>
              <a:buFont typeface="Noto Sans Symbols"/>
              <a:buChar char="⮚"/>
            </a:pPr>
            <a:r>
              <a:rPr b="1" i="0" lang="en-US" sz="1600" u="none" cap="none" strike="noStrike">
                <a:solidFill>
                  <a:schemeClr val="dk1"/>
                </a:solidFill>
                <a:latin typeface="Times New Roman"/>
                <a:ea typeface="Times New Roman"/>
                <a:cs typeface="Times New Roman"/>
                <a:sym typeface="Times New Roman"/>
              </a:rPr>
              <a:t>Sequence Number – (32 Bits)</a:t>
            </a:r>
            <a:endParaRPr b="1" i="0" sz="1600" u="none" cap="none" strike="noStrike">
              <a:solidFill>
                <a:schemeClr val="dk1"/>
              </a:solidFill>
              <a:latin typeface="Times New Roman"/>
              <a:ea typeface="Times New Roman"/>
              <a:cs typeface="Times New Roman"/>
              <a:sym typeface="Times New Roman"/>
            </a:endParaRPr>
          </a:p>
          <a:p>
            <a:pPr indent="-279400" lvl="2" marL="977900" marR="0" rtl="0" algn="just">
              <a:lnSpc>
                <a:spcPct val="100000"/>
              </a:lnSpc>
              <a:spcBef>
                <a:spcPts val="700"/>
              </a:spcBef>
              <a:spcAft>
                <a:spcPts val="0"/>
              </a:spcAft>
              <a:buClr>
                <a:srgbClr val="CC0000"/>
              </a:buClr>
              <a:buSzPts val="1600"/>
              <a:buFont typeface="Times New Roman"/>
              <a:buChar char="✔"/>
            </a:pPr>
            <a:r>
              <a:rPr b="0" i="0" lang="en-US" sz="1200" u="none" cap="none" strike="noStrike">
                <a:solidFill>
                  <a:srgbClr val="000066"/>
                </a:solidFill>
                <a:latin typeface="Times New Roman"/>
                <a:ea typeface="Times New Roman"/>
                <a:cs typeface="Times New Roman"/>
                <a:sym typeface="Times New Roman"/>
              </a:rPr>
              <a:t>defines the number assigned to the </a:t>
            </a:r>
            <a:r>
              <a:rPr b="1" i="0" lang="en-US" sz="1200" u="none" cap="none" strike="noStrike">
                <a:solidFill>
                  <a:srgbClr val="C00000"/>
                </a:solidFill>
                <a:latin typeface="Times New Roman"/>
                <a:ea typeface="Times New Roman"/>
                <a:cs typeface="Times New Roman"/>
                <a:sym typeface="Times New Roman"/>
              </a:rPr>
              <a:t>first data </a:t>
            </a:r>
            <a:r>
              <a:rPr b="0" i="0" lang="en-US" sz="1200" u="none" cap="none" strike="noStrike">
                <a:solidFill>
                  <a:srgbClr val="000066"/>
                </a:solidFill>
                <a:latin typeface="Times New Roman"/>
                <a:ea typeface="Times New Roman"/>
                <a:cs typeface="Times New Roman"/>
                <a:sym typeface="Times New Roman"/>
              </a:rPr>
              <a:t>byte contained in that segment.</a:t>
            </a:r>
            <a:endParaRPr/>
          </a:p>
          <a:p>
            <a:pPr indent="-342900" lvl="1" marL="749300" marR="0" rtl="0" algn="just">
              <a:lnSpc>
                <a:spcPct val="100000"/>
              </a:lnSpc>
              <a:spcBef>
                <a:spcPts val="900"/>
              </a:spcBef>
              <a:spcAft>
                <a:spcPts val="0"/>
              </a:spcAft>
              <a:buClr>
                <a:srgbClr val="CC0000"/>
              </a:buClr>
              <a:buSzPts val="2000"/>
              <a:buFont typeface="Noto Sans Symbols"/>
              <a:buChar char="⮚"/>
            </a:pPr>
            <a:r>
              <a:rPr b="1" i="0" lang="en-US" sz="1600" u="none" cap="none" strike="noStrike">
                <a:solidFill>
                  <a:schemeClr val="dk1"/>
                </a:solidFill>
                <a:latin typeface="Times New Roman"/>
                <a:ea typeface="Times New Roman"/>
                <a:cs typeface="Times New Roman"/>
                <a:sym typeface="Times New Roman"/>
              </a:rPr>
              <a:t>Acknowledgement Number – (32 Bits)</a:t>
            </a:r>
            <a:endParaRPr b="1" i="0" sz="1600" u="none" cap="none" strike="noStrike">
              <a:solidFill>
                <a:schemeClr val="dk1"/>
              </a:solidFill>
              <a:latin typeface="Times New Roman"/>
              <a:ea typeface="Times New Roman"/>
              <a:cs typeface="Times New Roman"/>
              <a:sym typeface="Times New Roman"/>
            </a:endParaRPr>
          </a:p>
          <a:p>
            <a:pPr indent="-279400" lvl="2" marL="977900" marR="0" rtl="0" algn="just">
              <a:lnSpc>
                <a:spcPct val="100000"/>
              </a:lnSpc>
              <a:spcBef>
                <a:spcPts val="700"/>
              </a:spcBef>
              <a:spcAft>
                <a:spcPts val="0"/>
              </a:spcAft>
              <a:buClr>
                <a:srgbClr val="CC0000"/>
              </a:buClr>
              <a:buSzPts val="1600"/>
              <a:buFont typeface="Times New Roman"/>
              <a:buChar char="✔"/>
            </a:pPr>
            <a:r>
              <a:rPr b="0" i="0" lang="en-US" sz="1200" u="none" cap="none" strike="noStrike">
                <a:solidFill>
                  <a:srgbClr val="000066"/>
                </a:solidFill>
                <a:latin typeface="Times New Roman"/>
                <a:ea typeface="Times New Roman"/>
                <a:cs typeface="Times New Roman"/>
                <a:sym typeface="Times New Roman"/>
              </a:rPr>
              <a:t>defines the number of the </a:t>
            </a:r>
            <a:r>
              <a:rPr b="1" i="0" lang="en-US" sz="1200" u="none" cap="none" strike="noStrike">
                <a:solidFill>
                  <a:srgbClr val="C00000"/>
                </a:solidFill>
                <a:latin typeface="Times New Roman"/>
                <a:ea typeface="Times New Roman"/>
                <a:cs typeface="Times New Roman"/>
                <a:sym typeface="Times New Roman"/>
              </a:rPr>
              <a:t>next byte </a:t>
            </a:r>
            <a:r>
              <a:rPr b="0" i="0" lang="en-US" sz="1200" u="none" cap="none" strike="noStrike">
                <a:solidFill>
                  <a:srgbClr val="000066"/>
                </a:solidFill>
                <a:latin typeface="Times New Roman"/>
                <a:ea typeface="Times New Roman"/>
                <a:cs typeface="Times New Roman"/>
                <a:sym typeface="Times New Roman"/>
              </a:rPr>
              <a:t>a party expects to receive.</a:t>
            </a:r>
            <a:endParaRPr b="0" i="0" sz="1100" u="none" cap="none" strike="noStrike">
              <a:solidFill>
                <a:srgbClr val="000000"/>
              </a:solidFill>
              <a:latin typeface="Times New Roman"/>
              <a:ea typeface="Times New Roman"/>
              <a:cs typeface="Times New Roman"/>
              <a:sym typeface="Times New Roman"/>
            </a:endParaRPr>
          </a:p>
          <a:p>
            <a:pPr indent="-279400" lvl="2" marL="977900" marR="0" rtl="0" algn="just">
              <a:lnSpc>
                <a:spcPct val="100000"/>
              </a:lnSpc>
              <a:spcBef>
                <a:spcPts val="700"/>
              </a:spcBef>
              <a:spcAft>
                <a:spcPts val="0"/>
              </a:spcAft>
              <a:buClr>
                <a:srgbClr val="CC0000"/>
              </a:buClr>
              <a:buSzPts val="1600"/>
              <a:buFont typeface="Times New Roman"/>
              <a:buChar char="✔"/>
            </a:pPr>
            <a:r>
              <a:rPr b="0" i="0" lang="en-US" sz="1200" u="none" cap="none" strike="noStrike">
                <a:solidFill>
                  <a:srgbClr val="000066"/>
                </a:solidFill>
                <a:latin typeface="Times New Roman"/>
                <a:ea typeface="Times New Roman"/>
                <a:cs typeface="Times New Roman"/>
                <a:sym typeface="Times New Roman"/>
              </a:rPr>
              <a:t>The acknowledgment number is </a:t>
            </a:r>
            <a:r>
              <a:rPr b="1" i="0" lang="en-US" sz="1200" u="none" cap="none" strike="noStrike">
                <a:solidFill>
                  <a:srgbClr val="C00000"/>
                </a:solidFill>
                <a:latin typeface="Times New Roman"/>
                <a:ea typeface="Times New Roman"/>
                <a:cs typeface="Times New Roman"/>
                <a:sym typeface="Times New Roman"/>
              </a:rPr>
              <a:t>cumulative.</a:t>
            </a:r>
            <a:endParaRPr b="1" i="0" sz="1100" u="none" cap="none" strike="noStrike">
              <a:solidFill>
                <a:srgbClr val="C00000"/>
              </a:solidFill>
              <a:latin typeface="Arial"/>
              <a:ea typeface="Arial"/>
              <a:cs typeface="Arial"/>
              <a:sym typeface="Arial"/>
            </a:endParaRPr>
          </a:p>
        </p:txBody>
      </p:sp>
      <p:cxnSp>
        <p:nvCxnSpPr>
          <p:cNvPr id="610" name="Google Shape;610;p3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11" name="Google Shape;611;p3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12" name="Google Shape;612;p3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13" name="Google Shape;613;p3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14" name="Google Shape;614;p3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615" name="Google Shape;615;p36"/>
          <p:cNvPicPr preferRelativeResize="0"/>
          <p:nvPr/>
        </p:nvPicPr>
        <p:blipFill rotWithShape="1">
          <a:blip r:embed="rId4">
            <a:alphaModFix/>
          </a:blip>
          <a:srcRect b="0" l="0" r="0" t="0"/>
          <a:stretch/>
        </p:blipFill>
        <p:spPr>
          <a:xfrm>
            <a:off x="6095288" y="1225202"/>
            <a:ext cx="2883215" cy="338435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621" name="Google Shape;621;p3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622" name="Google Shape;622;p3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623" name="Google Shape;623;p37"/>
          <p:cNvSpPr txBox="1"/>
          <p:nvPr>
            <p:ph idx="4294967295" type="title"/>
          </p:nvPr>
        </p:nvSpPr>
        <p:spPr>
          <a:xfrm>
            <a:off x="580429" y="9832"/>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None/>
            </a:pPr>
            <a:r>
              <a:rPr b="1" lang="en-US">
                <a:solidFill>
                  <a:srgbClr val="C00000"/>
                </a:solidFill>
                <a:latin typeface="Times New Roman"/>
                <a:ea typeface="Times New Roman"/>
                <a:cs typeface="Times New Roman"/>
                <a:sym typeface="Times New Roman"/>
              </a:rPr>
              <a:t>TCP Segment format</a:t>
            </a:r>
            <a:endParaRPr b="1">
              <a:solidFill>
                <a:srgbClr val="C00000"/>
              </a:solidFill>
              <a:latin typeface="Times New Roman"/>
              <a:ea typeface="Times New Roman"/>
              <a:cs typeface="Times New Roman"/>
              <a:sym typeface="Times New Roman"/>
            </a:endParaRPr>
          </a:p>
        </p:txBody>
      </p:sp>
      <p:sp>
        <p:nvSpPr>
          <p:cNvPr id="624" name="Google Shape;624;p37"/>
          <p:cNvSpPr txBox="1"/>
          <p:nvPr/>
        </p:nvSpPr>
        <p:spPr>
          <a:xfrm>
            <a:off x="463154" y="4211983"/>
            <a:ext cx="7543800" cy="28929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600" u="none" cap="none" strike="noStrike">
                <a:solidFill>
                  <a:schemeClr val="dk1"/>
                </a:solidFill>
                <a:latin typeface="Times New Roman"/>
                <a:ea typeface="Times New Roman"/>
                <a:cs typeface="Times New Roman"/>
                <a:sym typeface="Times New Roman"/>
              </a:rPr>
              <a:t>Figure:</a:t>
            </a:r>
            <a:r>
              <a:rPr b="0" i="0" lang="en-US" sz="1600" u="none" cap="none" strike="noStrike">
                <a:solidFill>
                  <a:schemeClr val="dk1"/>
                </a:solidFill>
                <a:latin typeface="Times New Roman"/>
                <a:ea typeface="Times New Roman"/>
                <a:cs typeface="Times New Roman"/>
                <a:sym typeface="Times New Roman"/>
              </a:rPr>
              <a:t> TCP segment format. (Size of TCP Header is in between 20 Bytes to 60 Bytes)</a:t>
            </a:r>
            <a:endParaRPr b="0" i="0" sz="1050" u="none" cap="none" strike="noStrike">
              <a:solidFill>
                <a:srgbClr val="000000"/>
              </a:solidFill>
              <a:latin typeface="Arial"/>
              <a:ea typeface="Arial"/>
              <a:cs typeface="Arial"/>
              <a:sym typeface="Arial"/>
            </a:endParaRPr>
          </a:p>
        </p:txBody>
      </p:sp>
      <p:pic>
        <p:nvPicPr>
          <p:cNvPr id="625" name="Google Shape;625;p37"/>
          <p:cNvPicPr preferRelativeResize="0"/>
          <p:nvPr/>
        </p:nvPicPr>
        <p:blipFill rotWithShape="1">
          <a:blip r:embed="rId3">
            <a:alphaModFix/>
          </a:blip>
          <a:srcRect b="0" l="0" r="0" t="0"/>
          <a:stretch/>
        </p:blipFill>
        <p:spPr>
          <a:xfrm>
            <a:off x="914400" y="797016"/>
            <a:ext cx="6937066" cy="3303036"/>
          </a:xfrm>
          <a:prstGeom prst="rect">
            <a:avLst/>
          </a:prstGeom>
          <a:noFill/>
          <a:ln>
            <a:noFill/>
          </a:ln>
        </p:spPr>
      </p:pic>
      <p:cxnSp>
        <p:nvCxnSpPr>
          <p:cNvPr id="626" name="Google Shape;626;p3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27" name="Google Shape;627;p3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28" name="Google Shape;628;p3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29" name="Google Shape;629;p3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30" name="Google Shape;630;p3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631" name="Google Shape;631;p37"/>
          <p:cNvSpPr/>
          <p:nvPr/>
        </p:nvSpPr>
        <p:spPr>
          <a:xfrm>
            <a:off x="6652263" y="1284373"/>
            <a:ext cx="7024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CC"/>
                </a:solidFill>
                <a:latin typeface="Times New Roman"/>
                <a:ea typeface="Times New Roman"/>
                <a:cs typeface="Times New Roman"/>
                <a:sym typeface="Times New Roman"/>
              </a:rPr>
              <a:t>16-bits</a:t>
            </a:r>
            <a:endParaRPr b="0" i="0" sz="1400" u="none" cap="none" strike="noStrike">
              <a:solidFill>
                <a:srgbClr val="000000"/>
              </a:solidFill>
              <a:latin typeface="Arial"/>
              <a:ea typeface="Arial"/>
              <a:cs typeface="Arial"/>
              <a:sym typeface="Arial"/>
            </a:endParaRPr>
          </a:p>
        </p:txBody>
      </p:sp>
      <p:sp>
        <p:nvSpPr>
          <p:cNvPr id="632" name="Google Shape;632;p37"/>
          <p:cNvSpPr/>
          <p:nvPr/>
        </p:nvSpPr>
        <p:spPr>
          <a:xfrm>
            <a:off x="3305808" y="1288829"/>
            <a:ext cx="7024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CC"/>
                </a:solidFill>
                <a:latin typeface="Times New Roman"/>
                <a:ea typeface="Times New Roman"/>
                <a:cs typeface="Times New Roman"/>
                <a:sym typeface="Times New Roman"/>
              </a:rPr>
              <a:t>16-bits</a:t>
            </a:r>
            <a:endParaRPr b="0" i="0" sz="1400" u="none" cap="none" strike="noStrike">
              <a:solidFill>
                <a:srgbClr val="000000"/>
              </a:solidFill>
              <a:latin typeface="Arial"/>
              <a:ea typeface="Arial"/>
              <a:cs typeface="Arial"/>
              <a:sym typeface="Arial"/>
            </a:endParaRPr>
          </a:p>
        </p:txBody>
      </p:sp>
      <p:sp>
        <p:nvSpPr>
          <p:cNvPr id="633" name="Google Shape;633;p37"/>
          <p:cNvSpPr/>
          <p:nvPr/>
        </p:nvSpPr>
        <p:spPr>
          <a:xfrm>
            <a:off x="1154992" y="2078324"/>
            <a:ext cx="5229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4-bit</a:t>
            </a:r>
            <a:endParaRPr b="0" i="0" sz="1400" u="none" cap="none" strike="noStrike">
              <a:solidFill>
                <a:srgbClr val="C00000"/>
              </a:solidFill>
              <a:latin typeface="Arial"/>
              <a:ea typeface="Arial"/>
              <a:cs typeface="Arial"/>
              <a:sym typeface="Arial"/>
            </a:endParaRPr>
          </a:p>
        </p:txBody>
      </p:sp>
      <p:sp>
        <p:nvSpPr>
          <p:cNvPr id="634" name="Google Shape;634;p37"/>
          <p:cNvSpPr/>
          <p:nvPr/>
        </p:nvSpPr>
        <p:spPr>
          <a:xfrm>
            <a:off x="1760192" y="2561712"/>
            <a:ext cx="135165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CC"/>
                </a:solidFill>
                <a:latin typeface="Times New Roman"/>
                <a:ea typeface="Times New Roman"/>
                <a:cs typeface="Times New Roman"/>
                <a:sym typeface="Times New Roman"/>
              </a:rPr>
              <a:t>Reserved (2-bits):</a:t>
            </a:r>
            <a:endParaRPr b="0" i="0" sz="1200" u="none" cap="none" strike="noStrike">
              <a:solidFill>
                <a:srgbClr val="000000"/>
              </a:solidFill>
              <a:latin typeface="Times New Roman"/>
              <a:ea typeface="Times New Roman"/>
              <a:cs typeface="Times New Roman"/>
              <a:sym typeface="Times New Roman"/>
            </a:endParaRPr>
          </a:p>
        </p:txBody>
      </p:sp>
      <p:sp>
        <p:nvSpPr>
          <p:cNvPr id="635" name="Google Shape;635;p37"/>
          <p:cNvSpPr/>
          <p:nvPr/>
        </p:nvSpPr>
        <p:spPr>
          <a:xfrm>
            <a:off x="7773554" y="1978906"/>
            <a:ext cx="15215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C00000"/>
                </a:solidFill>
                <a:latin typeface="Times New Roman"/>
                <a:ea typeface="Times New Roman"/>
                <a:cs typeface="Times New Roman"/>
                <a:sym typeface="Times New Roman"/>
              </a:rPr>
              <a:t>Closing / Releasing of TCP Connection</a:t>
            </a:r>
            <a:endParaRPr b="0" i="0" sz="1200" u="none" cap="none" strike="noStrike">
              <a:solidFill>
                <a:srgbClr val="000000"/>
              </a:solidFill>
              <a:latin typeface="Arial"/>
              <a:ea typeface="Arial"/>
              <a:cs typeface="Arial"/>
              <a:sym typeface="Arial"/>
            </a:endParaRPr>
          </a:p>
        </p:txBody>
      </p:sp>
      <p:sp>
        <p:nvSpPr>
          <p:cNvPr id="636" name="Google Shape;636;p37"/>
          <p:cNvSpPr/>
          <p:nvPr/>
        </p:nvSpPr>
        <p:spPr>
          <a:xfrm>
            <a:off x="7889023" y="2508372"/>
            <a:ext cx="118437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FIN: </a:t>
            </a:r>
            <a:r>
              <a:rPr b="1" i="0" lang="en-US" sz="1400" u="none" cap="none" strike="noStrike">
                <a:solidFill>
                  <a:schemeClr val="dk1"/>
                </a:solidFill>
                <a:latin typeface="Times New Roman"/>
                <a:ea typeface="Times New Roman"/>
                <a:cs typeface="Times New Roman"/>
                <a:sym typeface="Times New Roman"/>
              </a:rPr>
              <a:t>Graceful connection release </a:t>
            </a:r>
            <a:endParaRPr b="0" i="0" sz="1400" u="none" cap="none" strike="noStrike">
              <a:solidFill>
                <a:schemeClr val="dk1"/>
              </a:solidFill>
              <a:latin typeface="Arial"/>
              <a:ea typeface="Arial"/>
              <a:cs typeface="Arial"/>
              <a:sym typeface="Arial"/>
            </a:endParaRPr>
          </a:p>
        </p:txBody>
      </p:sp>
      <p:sp>
        <p:nvSpPr>
          <p:cNvPr id="637" name="Google Shape;637;p37"/>
          <p:cNvSpPr/>
          <p:nvPr/>
        </p:nvSpPr>
        <p:spPr>
          <a:xfrm>
            <a:off x="7942150" y="3492650"/>
            <a:ext cx="118437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RST- </a:t>
            </a:r>
            <a:r>
              <a:rPr b="1" i="0" lang="en-US" sz="1400" u="none" cap="none" strike="noStrike">
                <a:solidFill>
                  <a:schemeClr val="dk1"/>
                </a:solidFill>
                <a:latin typeface="Times New Roman"/>
                <a:ea typeface="Times New Roman"/>
                <a:cs typeface="Times New Roman"/>
                <a:sym typeface="Times New Roman"/>
              </a:rPr>
              <a:t>Abrupt connection release </a:t>
            </a:r>
            <a:endParaRPr b="1"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643" name="Google Shape;643;p3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644" name="Google Shape;644;p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645" name="Google Shape;645;p38"/>
          <p:cNvSpPr txBox="1"/>
          <p:nvPr>
            <p:ph idx="4294967295" type="title"/>
          </p:nvPr>
        </p:nvSpPr>
        <p:spPr>
          <a:xfrm>
            <a:off x="572407" y="47021"/>
            <a:ext cx="7772400" cy="857251"/>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latin typeface="Times New Roman"/>
              <a:ea typeface="Times New Roman"/>
              <a:cs typeface="Times New Roman"/>
              <a:sym typeface="Times New Roman"/>
            </a:endParaRPr>
          </a:p>
        </p:txBody>
      </p:sp>
      <p:sp>
        <p:nvSpPr>
          <p:cNvPr id="646" name="Google Shape;646;p38"/>
          <p:cNvSpPr/>
          <p:nvPr/>
        </p:nvSpPr>
        <p:spPr>
          <a:xfrm>
            <a:off x="580428" y="667402"/>
            <a:ext cx="8530516" cy="39087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CC"/>
                </a:solidFill>
                <a:latin typeface="Times New Roman"/>
                <a:ea typeface="Times New Roman"/>
                <a:cs typeface="Times New Roman"/>
                <a:sym typeface="Times New Roman"/>
              </a:rPr>
              <a:t>Source Port (16-bits):</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C00000"/>
                </a:solidFill>
                <a:latin typeface="Times New Roman"/>
                <a:ea typeface="Times New Roman"/>
                <a:cs typeface="Times New Roman"/>
                <a:sym typeface="Times New Roman"/>
              </a:rPr>
              <a:t>It identifies source port of the application process on the sending device.</a:t>
            </a:r>
            <a:endParaRPr/>
          </a:p>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CC"/>
                </a:solidFill>
                <a:latin typeface="Times New Roman"/>
                <a:ea typeface="Times New Roman"/>
                <a:cs typeface="Times New Roman"/>
                <a:sym typeface="Times New Roman"/>
              </a:rPr>
              <a:t>Destination Port (16-bits):</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C00000"/>
                </a:solidFill>
                <a:latin typeface="Times New Roman"/>
                <a:ea typeface="Times New Roman"/>
                <a:cs typeface="Times New Roman"/>
                <a:sym typeface="Times New Roman"/>
              </a:rPr>
              <a:t>It identifies destination port of the application process on the receiving device.</a:t>
            </a:r>
            <a:endParaRPr/>
          </a:p>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CC"/>
                </a:solidFill>
                <a:latin typeface="Times New Roman"/>
                <a:ea typeface="Times New Roman"/>
                <a:cs typeface="Times New Roman"/>
                <a:sym typeface="Times New Roman"/>
              </a:rPr>
              <a:t>Sequence Number (32-bits):</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C00000"/>
                </a:solidFill>
                <a:latin typeface="Times New Roman"/>
                <a:ea typeface="Times New Roman"/>
                <a:cs typeface="Times New Roman"/>
                <a:sym typeface="Times New Roman"/>
              </a:rPr>
              <a:t>Sequence number of data bytes of a segment in a session.</a:t>
            </a:r>
            <a:endParaRPr/>
          </a:p>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CC"/>
                </a:solidFill>
                <a:latin typeface="Times New Roman"/>
                <a:ea typeface="Times New Roman"/>
                <a:cs typeface="Times New Roman"/>
                <a:sym typeface="Times New Roman"/>
              </a:rPr>
              <a:t>Acknowledgement Number (32-bits):</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When ACK flag is set, this number contains the next sequence number of the data byte expected and works as acknowledgement of the previous data received.</a:t>
            </a:r>
            <a:endParaRPr/>
          </a:p>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CC"/>
                </a:solidFill>
                <a:latin typeface="Times New Roman"/>
                <a:ea typeface="Times New Roman"/>
                <a:cs typeface="Times New Roman"/>
                <a:sym typeface="Times New Roman"/>
              </a:rPr>
              <a:t>Header Length (HLEN) </a:t>
            </a:r>
            <a:br>
              <a:rPr b="0" i="0" lang="en-US" sz="1800" u="none" cap="none" strike="noStrike">
                <a:solidFill>
                  <a:srgbClr val="000000"/>
                </a:solidFill>
                <a:latin typeface="Arial"/>
                <a:ea typeface="Arial"/>
                <a:cs typeface="Arial"/>
                <a:sym typeface="Arial"/>
              </a:rPr>
            </a:br>
            <a:r>
              <a:rPr b="0" i="0" lang="en-US" sz="1700" u="none" cap="none" strike="noStrike">
                <a:solidFill>
                  <a:schemeClr val="dk1"/>
                </a:solidFill>
                <a:latin typeface="Times New Roman"/>
                <a:ea typeface="Times New Roman"/>
                <a:cs typeface="Times New Roman"/>
                <a:sym typeface="Times New Roman"/>
              </a:rPr>
              <a:t>This is a 4-bit field that indicates the length of the TCP header by a number of 4-byte words in the header, i.e if the header is 20 bytes (min length of TCP header), then this field will hold 5 (because 5 x 4 = 20) and the maximum length: 60 bytes, then it’ll hold the value 15(because 15 x 4 = 60). Hence, the value of this field is always between 5 and 15.</a:t>
            </a:r>
            <a:endParaRPr/>
          </a:p>
        </p:txBody>
      </p:sp>
      <p:cxnSp>
        <p:nvCxnSpPr>
          <p:cNvPr id="647" name="Google Shape;647;p3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48" name="Google Shape;648;p3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49" name="Google Shape;649;p3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50" name="Google Shape;650;p3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51" name="Google Shape;651;p3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657" name="Google Shape;657;p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658" name="Google Shape;658;p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659" name="Google Shape;659;p39"/>
          <p:cNvSpPr txBox="1"/>
          <p:nvPr>
            <p:ph idx="4294967295" type="title"/>
          </p:nvPr>
        </p:nvSpPr>
        <p:spPr>
          <a:xfrm>
            <a:off x="647163" y="-32899"/>
            <a:ext cx="7772400" cy="857251"/>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latin typeface="Times New Roman"/>
              <a:ea typeface="Times New Roman"/>
              <a:cs typeface="Times New Roman"/>
              <a:sym typeface="Times New Roman"/>
            </a:endParaRPr>
          </a:p>
        </p:txBody>
      </p:sp>
      <p:sp>
        <p:nvSpPr>
          <p:cNvPr id="660" name="Google Shape;660;p39"/>
          <p:cNvSpPr/>
          <p:nvPr/>
        </p:nvSpPr>
        <p:spPr>
          <a:xfrm>
            <a:off x="711582" y="1258173"/>
            <a:ext cx="79236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273239"/>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61" name="Google Shape;661;p39"/>
          <p:cNvSpPr/>
          <p:nvPr/>
        </p:nvSpPr>
        <p:spPr>
          <a:xfrm>
            <a:off x="647163" y="608425"/>
            <a:ext cx="8382537" cy="42934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00" u="none" cap="none" strike="noStrike">
                <a:solidFill>
                  <a:srgbClr val="0000CC"/>
                </a:solidFill>
                <a:latin typeface="Times New Roman"/>
                <a:ea typeface="Times New Roman"/>
                <a:cs typeface="Times New Roman"/>
                <a:sym typeface="Times New Roman"/>
              </a:rPr>
              <a:t>Window size – </a:t>
            </a:r>
            <a:br>
              <a:rPr b="0" i="0" lang="en-US" sz="2100" u="none" cap="none" strike="noStrike">
                <a:solidFill>
                  <a:srgbClr val="273239"/>
                </a:solidFill>
                <a:latin typeface="Arial"/>
                <a:ea typeface="Arial"/>
                <a:cs typeface="Arial"/>
                <a:sym typeface="Arial"/>
              </a:rPr>
            </a:br>
            <a:r>
              <a:rPr b="0" i="0" lang="en-US" sz="2100" u="none" cap="none" strike="noStrike">
                <a:solidFill>
                  <a:schemeClr val="dk1"/>
                </a:solidFill>
                <a:latin typeface="Times New Roman"/>
                <a:ea typeface="Times New Roman"/>
                <a:cs typeface="Times New Roman"/>
                <a:sym typeface="Times New Roman"/>
              </a:rPr>
              <a:t>This field tells the window size of the sending TCP in bytes. </a:t>
            </a:r>
            <a:br>
              <a:rPr b="0" i="0" lang="en-US" sz="2100" u="none" cap="none" strike="noStrike">
                <a:solidFill>
                  <a:schemeClr val="dk1"/>
                </a:solidFill>
                <a:latin typeface="Times New Roman"/>
                <a:ea typeface="Times New Roman"/>
                <a:cs typeface="Times New Roman"/>
                <a:sym typeface="Times New Roman"/>
              </a:rPr>
            </a:br>
            <a:r>
              <a:rPr b="1" i="0" lang="en-US" sz="2100" u="none" cap="none" strike="noStrike">
                <a:solidFill>
                  <a:srgbClr val="0000CC"/>
                </a:solidFill>
                <a:latin typeface="Times New Roman"/>
                <a:ea typeface="Times New Roman"/>
                <a:cs typeface="Times New Roman"/>
                <a:sym typeface="Times New Roman"/>
              </a:rPr>
              <a:t>Checksum – </a:t>
            </a:r>
            <a:br>
              <a:rPr b="0" i="0" lang="en-US" sz="2100" u="none" cap="none" strike="noStrike">
                <a:solidFill>
                  <a:srgbClr val="273239"/>
                </a:solidFill>
                <a:latin typeface="Arial"/>
                <a:ea typeface="Arial"/>
                <a:cs typeface="Arial"/>
                <a:sym typeface="Arial"/>
              </a:rPr>
            </a:br>
            <a:r>
              <a:rPr b="0" i="0" lang="en-US" sz="2100" u="none" cap="none" strike="noStrike">
                <a:solidFill>
                  <a:schemeClr val="dk1"/>
                </a:solidFill>
                <a:latin typeface="Times New Roman"/>
                <a:ea typeface="Times New Roman"/>
                <a:cs typeface="Times New Roman"/>
                <a:sym typeface="Times New Roman"/>
              </a:rPr>
              <a:t>This field holds the checksum for error control. It is mandatory in TCP as opposed to UDP.</a:t>
            </a:r>
            <a:r>
              <a:rPr b="0" i="0" lang="en-US" sz="2100" u="none" cap="none" strike="noStrike">
                <a:solidFill>
                  <a:schemeClr val="dk1"/>
                </a:solidFill>
                <a:latin typeface="Arial"/>
                <a:ea typeface="Arial"/>
                <a:cs typeface="Arial"/>
                <a:sym typeface="Arial"/>
              </a:rPr>
              <a:t> </a:t>
            </a:r>
            <a:br>
              <a:rPr b="0" i="0" lang="en-US" sz="2100" u="none" cap="none" strike="noStrike">
                <a:solidFill>
                  <a:schemeClr val="dk1"/>
                </a:solidFill>
                <a:latin typeface="Arial"/>
                <a:ea typeface="Arial"/>
                <a:cs typeface="Arial"/>
                <a:sym typeface="Arial"/>
              </a:rPr>
            </a:br>
            <a:r>
              <a:rPr b="1" i="0" lang="en-US" sz="2100" u="none" cap="none" strike="noStrike">
                <a:solidFill>
                  <a:srgbClr val="0000CC"/>
                </a:solidFill>
                <a:latin typeface="Times New Roman"/>
                <a:ea typeface="Times New Roman"/>
                <a:cs typeface="Times New Roman"/>
                <a:sym typeface="Times New Roman"/>
              </a:rPr>
              <a:t>Urgent pointer – </a:t>
            </a:r>
            <a:br>
              <a:rPr b="1" i="0" lang="en-US" sz="2100" u="none" cap="none" strike="noStrike">
                <a:solidFill>
                  <a:srgbClr val="0000CC"/>
                </a:solidFill>
                <a:latin typeface="Times New Roman"/>
                <a:ea typeface="Times New Roman"/>
                <a:cs typeface="Times New Roman"/>
                <a:sym typeface="Times New Roman"/>
              </a:rPr>
            </a:br>
            <a:r>
              <a:rPr b="0" i="0" lang="en-US" sz="2100" u="none" cap="none" strike="noStrike">
                <a:solidFill>
                  <a:schemeClr val="dk1"/>
                </a:solidFill>
                <a:latin typeface="Times New Roman"/>
                <a:ea typeface="Times New Roman"/>
                <a:cs typeface="Times New Roman"/>
                <a:sym typeface="Times New Roman"/>
              </a:rPr>
              <a:t>This field (valid only if the URG control flag is set) is used to point to data that is urgently required that needs to reach the receiving process at the earliest. The value of this field is added to the sequence number to get the byte number of the last urgent byte. </a:t>
            </a:r>
            <a:endParaRPr/>
          </a:p>
          <a:p>
            <a:pPr indent="0" lvl="0" marL="0" marR="0" rtl="0" algn="l">
              <a:lnSpc>
                <a:spcPct val="100000"/>
              </a:lnSpc>
              <a:spcBef>
                <a:spcPts val="0"/>
              </a:spcBef>
              <a:spcAft>
                <a:spcPts val="0"/>
              </a:spcAft>
              <a:buNone/>
            </a:pPr>
            <a:r>
              <a:rPr b="1" i="0" lang="en-US" sz="2100" u="none" cap="none" strike="noStrike">
                <a:solidFill>
                  <a:srgbClr val="0000CC"/>
                </a:solidFill>
                <a:latin typeface="Times New Roman"/>
                <a:ea typeface="Times New Roman"/>
                <a:cs typeface="Times New Roman"/>
                <a:sym typeface="Times New Roman"/>
              </a:rPr>
              <a:t>Reserved (3-bits):</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100" u="none" cap="none" strike="noStrike">
                <a:solidFill>
                  <a:schemeClr val="dk1"/>
                </a:solidFill>
                <a:latin typeface="Times New Roman"/>
                <a:ea typeface="Times New Roman"/>
                <a:cs typeface="Times New Roman"/>
                <a:sym typeface="Times New Roman"/>
              </a:rPr>
              <a:t>Reserved for future use and all are set zero by default.</a:t>
            </a:r>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273239"/>
              </a:solidFill>
              <a:latin typeface="Arial"/>
              <a:ea typeface="Arial"/>
              <a:cs typeface="Arial"/>
              <a:sym typeface="Arial"/>
            </a:endParaRPr>
          </a:p>
        </p:txBody>
      </p:sp>
      <p:cxnSp>
        <p:nvCxnSpPr>
          <p:cNvPr id="662" name="Google Shape;662;p39"/>
          <p:cNvCxnSpPr/>
          <p:nvPr/>
        </p:nvCxnSpPr>
        <p:spPr>
          <a:xfrm flipH="1" rot="10800000">
            <a:off x="101409" y="598034"/>
            <a:ext cx="9144000" cy="20782"/>
          </a:xfrm>
          <a:prstGeom prst="straightConnector1">
            <a:avLst/>
          </a:prstGeom>
          <a:noFill/>
          <a:ln cap="flat" cmpd="sng" w="9525">
            <a:solidFill>
              <a:srgbClr val="00B050"/>
            </a:solidFill>
            <a:prstDash val="solid"/>
            <a:round/>
            <a:headEnd len="sm" w="sm" type="none"/>
            <a:tailEnd len="sm" w="sm" type="none"/>
          </a:ln>
        </p:spPr>
      </p:cxnSp>
      <p:sp>
        <p:nvSpPr>
          <p:cNvPr id="663" name="Google Shape;663;p3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64" name="Google Shape;664;p3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65" name="Google Shape;665;p3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66" name="Google Shape;666;p3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30" name="Google Shape;130;p4"/>
          <p:cNvSpPr txBox="1"/>
          <p:nvPr>
            <p:ph idx="4294967295" type="title"/>
          </p:nvPr>
        </p:nvSpPr>
        <p:spPr>
          <a:xfrm>
            <a:off x="1706129" y="36571"/>
            <a:ext cx="7032625" cy="727075"/>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SzPts val="3600"/>
              <a:buNone/>
            </a:pPr>
            <a:r>
              <a:rPr b="1" lang="en-US">
                <a:solidFill>
                  <a:srgbClr val="7030A0"/>
                </a:solidFill>
              </a:rPr>
              <a:t>Guidelines for CCA and LCA</a:t>
            </a:r>
            <a:endParaRPr>
              <a:solidFill>
                <a:srgbClr val="7030A0"/>
              </a:solidFill>
              <a:latin typeface="Times New Roman"/>
              <a:ea typeface="Times New Roman"/>
              <a:cs typeface="Times New Roman"/>
              <a:sym typeface="Times New Roman"/>
            </a:endParaRPr>
          </a:p>
        </p:txBody>
      </p:sp>
      <p:pic>
        <p:nvPicPr>
          <p:cNvPr id="131" name="Google Shape;131;p4"/>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132" name="Google Shape;132;p4"/>
          <p:cNvSpPr/>
          <p:nvPr/>
        </p:nvSpPr>
        <p:spPr>
          <a:xfrm>
            <a:off x="1394222" y="900934"/>
            <a:ext cx="226857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Examination Scheme</a:t>
            </a:r>
            <a:endParaRPr b="0" i="0" sz="1000" u="none" cap="none" strike="noStrike">
              <a:solidFill>
                <a:srgbClr val="000000"/>
              </a:solidFill>
              <a:latin typeface="Calibri"/>
              <a:ea typeface="Calibri"/>
              <a:cs typeface="Calibri"/>
              <a:sym typeface="Calibri"/>
            </a:endParaRPr>
          </a:p>
        </p:txBody>
      </p:sp>
      <p:sp>
        <p:nvSpPr>
          <p:cNvPr id="133" name="Google Shape;133;p4"/>
          <p:cNvSpPr/>
          <p:nvPr/>
        </p:nvSpPr>
        <p:spPr>
          <a:xfrm>
            <a:off x="5717342" y="898504"/>
            <a:ext cx="264694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CCA Marks Distribution</a:t>
            </a:r>
            <a:endParaRPr b="0" i="0" sz="1000" u="none" cap="none" strike="noStrike">
              <a:solidFill>
                <a:srgbClr val="000000"/>
              </a:solidFill>
              <a:latin typeface="Calibri"/>
              <a:ea typeface="Calibri"/>
              <a:cs typeface="Calibri"/>
              <a:sym typeface="Calibri"/>
            </a:endParaRPr>
          </a:p>
        </p:txBody>
      </p:sp>
      <p:graphicFrame>
        <p:nvGraphicFramePr>
          <p:cNvPr id="134" name="Google Shape;134;p4"/>
          <p:cNvGraphicFramePr/>
          <p:nvPr/>
        </p:nvGraphicFramePr>
        <p:xfrm>
          <a:off x="377537" y="1246610"/>
          <a:ext cx="3000000" cy="3000000"/>
        </p:xfrm>
        <a:graphic>
          <a:graphicData uri="http://schemas.openxmlformats.org/drawingml/2006/table">
            <a:tbl>
              <a:tblPr>
                <a:noFill/>
                <a:tableStyleId>{A0271318-04A5-486C-954E-8EDC6A7619AC}</a:tableStyleId>
              </a:tblPr>
              <a:tblGrid>
                <a:gridCol w="584425"/>
                <a:gridCol w="2867525"/>
                <a:gridCol w="683050"/>
              </a:tblGrid>
              <a:tr h="198600">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Sr. No.</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01600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Examination Scheme</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1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7632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Class Continuous Assessment (CCA)</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30</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0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7632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Laboratory Continuous Assessment (LCA)</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30</a:t>
                      </a:r>
                      <a:endParaRPr sz="1400" u="none" cap="none" strike="noStrike"/>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0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7632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Term End Examination</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40</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575">
                <a:tc>
                  <a:txBody>
                    <a:bodyPr/>
                    <a:lstStyle/>
                    <a:p>
                      <a:pPr indent="0" lvl="0" marL="0" marR="0" rtl="0" algn="l">
                        <a:lnSpc>
                          <a:spcPct val="100000"/>
                        </a:lnSpc>
                        <a:spcBef>
                          <a:spcPts val="0"/>
                        </a:spcBef>
                        <a:spcAft>
                          <a:spcPts val="0"/>
                        </a:spcAft>
                        <a:buClr>
                          <a:srgbClr val="000000"/>
                        </a:buClr>
                        <a:buSzPts val="350"/>
                        <a:buFont typeface="Arial"/>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50"/>
                        <a:buFont typeface="Arial"/>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50"/>
                        <a:buFont typeface="Arial"/>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35" name="Google Shape;135;p4"/>
          <p:cNvGraphicFramePr/>
          <p:nvPr/>
        </p:nvGraphicFramePr>
        <p:xfrm>
          <a:off x="4881603" y="1213777"/>
          <a:ext cx="3000000" cy="3000000"/>
        </p:xfrm>
        <a:graphic>
          <a:graphicData uri="http://schemas.openxmlformats.org/drawingml/2006/table">
            <a:tbl>
              <a:tblPr>
                <a:noFill/>
                <a:tableStyleId>{A0271318-04A5-486C-954E-8EDC6A7619AC}</a:tableStyleId>
              </a:tblPr>
              <a:tblGrid>
                <a:gridCol w="600425"/>
                <a:gridCol w="2875400"/>
                <a:gridCol w="659175"/>
              </a:tblGrid>
              <a:tr h="463400">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Sr. No.</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2" marL="101600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Class Continuous Assessment: (30 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05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Mid Term Exam</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15</a:t>
                      </a:r>
                      <a:endParaRPr sz="1400" u="none" cap="none" strike="noStrike"/>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Active Learning</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400" u="none" cap="none" strike="noStrike"/>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Component</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05</a:t>
                      </a:r>
                      <a:endParaRPr sz="1400" u="none" cap="none" strike="noStrike"/>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050">
                <a:tc>
                  <a:txBody>
                    <a:bodyPr/>
                    <a:lstStyle/>
                    <a:p>
                      <a:pPr indent="0" lvl="0" marL="0" marR="0" rtl="0" algn="l">
                        <a:lnSpc>
                          <a:spcPct val="100000"/>
                        </a:lnSpc>
                        <a:spcBef>
                          <a:spcPts val="0"/>
                        </a:spcBef>
                        <a:spcAft>
                          <a:spcPts val="0"/>
                        </a:spcAft>
                        <a:buClr>
                          <a:srgbClr val="000000"/>
                        </a:buClr>
                        <a:buSzPts val="350"/>
                        <a:buFont typeface="Arial"/>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50"/>
                        <a:buFont typeface="Arial"/>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50"/>
                        <a:buFont typeface="Arial"/>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36" name="Google Shape;136;p4"/>
          <p:cNvGraphicFramePr/>
          <p:nvPr/>
        </p:nvGraphicFramePr>
        <p:xfrm>
          <a:off x="361648" y="2726629"/>
          <a:ext cx="3000000" cy="3000000"/>
        </p:xfrm>
        <a:graphic>
          <a:graphicData uri="http://schemas.openxmlformats.org/drawingml/2006/table">
            <a:tbl>
              <a:tblPr>
                <a:noFill/>
                <a:tableStyleId>{A0271318-04A5-486C-954E-8EDC6A7619AC}</a:tableStyleId>
              </a:tblPr>
              <a:tblGrid>
                <a:gridCol w="600425"/>
                <a:gridCol w="2875400"/>
                <a:gridCol w="659175"/>
              </a:tblGrid>
              <a:tr h="463400">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Sr. No.</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2" marL="101600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Laboratory Continuous Assessment: (30 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05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Practical Performance</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400" u="none" cap="none" strike="noStrike"/>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Implementation</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400" u="none" cap="none" strike="noStrike"/>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End Term Practical/ Oral Examination</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400" u="none" cap="none" strike="noStrike"/>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050">
                <a:tc>
                  <a:txBody>
                    <a:bodyPr/>
                    <a:lstStyle/>
                    <a:p>
                      <a:pPr indent="0" lvl="0" marL="0" marR="0" rtl="0" algn="l">
                        <a:lnSpc>
                          <a:spcPct val="100000"/>
                        </a:lnSpc>
                        <a:spcBef>
                          <a:spcPts val="0"/>
                        </a:spcBef>
                        <a:spcAft>
                          <a:spcPts val="0"/>
                        </a:spcAft>
                        <a:buClr>
                          <a:srgbClr val="000000"/>
                        </a:buClr>
                        <a:buSzPts val="350"/>
                        <a:buFont typeface="Arial"/>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50"/>
                        <a:buFont typeface="Arial"/>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50"/>
                        <a:buFont typeface="Arial"/>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672" name="Google Shape;672;p4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673" name="Google Shape;673;p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674" name="Google Shape;674;p40"/>
          <p:cNvSpPr txBox="1"/>
          <p:nvPr>
            <p:ph idx="4294967295" type="title"/>
          </p:nvPr>
        </p:nvSpPr>
        <p:spPr>
          <a:xfrm>
            <a:off x="1371600" y="184150"/>
            <a:ext cx="7772400" cy="428625"/>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latin typeface="Times New Roman"/>
              <a:ea typeface="Times New Roman"/>
              <a:cs typeface="Times New Roman"/>
              <a:sym typeface="Times New Roman"/>
            </a:endParaRPr>
          </a:p>
        </p:txBody>
      </p:sp>
      <p:sp>
        <p:nvSpPr>
          <p:cNvPr id="675" name="Google Shape;675;p40"/>
          <p:cNvSpPr/>
          <p:nvPr/>
        </p:nvSpPr>
        <p:spPr>
          <a:xfrm>
            <a:off x="666161" y="713656"/>
            <a:ext cx="7924801" cy="437042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none" cap="none" strike="noStrike">
                <a:solidFill>
                  <a:srgbClr val="0000CC"/>
                </a:solidFill>
                <a:latin typeface="Times New Roman"/>
                <a:ea typeface="Times New Roman"/>
                <a:cs typeface="Times New Roman"/>
                <a:sym typeface="Times New Roman"/>
              </a:rPr>
              <a:t>Synchronization (SYN) - </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It is used in first step of </a:t>
            </a:r>
            <a:r>
              <a:rPr b="0" i="0" lang="en-US" sz="1600" u="sng" cap="none" strike="noStrike">
                <a:solidFill>
                  <a:schemeClr val="dk1"/>
                </a:solidFill>
                <a:latin typeface="Times New Roman"/>
                <a:ea typeface="Times New Roman"/>
                <a:cs typeface="Times New Roman"/>
                <a:sym typeface="Times New Roman"/>
                <a:hlinkClick r:id="rId3">
                  <a:extLst>
                    <a:ext uri="{A12FA001-AC4F-418D-AE19-62706E023703}">
                      <ahyp:hlinkClr val="tx"/>
                    </a:ext>
                  </a:extLst>
                </a:hlinkClick>
              </a:rPr>
              <a:t>connection establishment</a:t>
            </a:r>
            <a:r>
              <a:rPr b="0" i="0" lang="en-US" sz="1600" u="none" cap="none" strike="noStrike">
                <a:solidFill>
                  <a:schemeClr val="dk1"/>
                </a:solidFill>
                <a:latin typeface="Times New Roman"/>
                <a:ea typeface="Times New Roman"/>
                <a:cs typeface="Times New Roman"/>
                <a:sym typeface="Times New Roman"/>
              </a:rPr>
              <a:t> phase or 3-way handshake process between the two hosts. Only the first packet from sender as well as receiver should have this flag set. This is used for synchronizing sequence number i.e. to tell the other end which sequence number they should accept.</a:t>
            </a:r>
            <a:endParaRPr/>
          </a:p>
          <a:p>
            <a:pPr indent="0" lvl="0" marL="0" marR="0" rtl="0" algn="just">
              <a:lnSpc>
                <a:spcPct val="100000"/>
              </a:lnSpc>
              <a:spcBef>
                <a:spcPts val="0"/>
              </a:spcBef>
              <a:spcAft>
                <a:spcPts val="0"/>
              </a:spcAft>
              <a:buNone/>
            </a:pPr>
            <a:r>
              <a:rPr b="1" i="0" lang="en-US" sz="1800" u="none" cap="none" strike="noStrike">
                <a:solidFill>
                  <a:srgbClr val="0000CC"/>
                </a:solidFill>
                <a:latin typeface="Times New Roman"/>
                <a:ea typeface="Times New Roman"/>
                <a:cs typeface="Times New Roman"/>
                <a:sym typeface="Times New Roman"/>
              </a:rPr>
              <a:t>Acknowledgement (ACK) </a:t>
            </a:r>
            <a:r>
              <a:rPr b="1" i="0" lang="en-US" sz="1400" u="none" cap="none" strike="noStrike">
                <a:solidFill>
                  <a:srgbClr val="000000"/>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It is used to acknowledge packets which are successfully received by the host. The flag is set if the acknowledgement number field contains a valid acknowledgement number.</a:t>
            </a:r>
            <a:r>
              <a:rPr b="0" i="0" lang="en-US" sz="1600" u="none" cap="none" strike="noStrike">
                <a:solidFill>
                  <a:srgbClr val="C00000"/>
                </a:solidFill>
                <a:latin typeface="Times New Roman"/>
                <a:ea typeface="Times New Roman"/>
                <a:cs typeface="Times New Roman"/>
                <a:sym typeface="Times New Roman"/>
              </a:rPr>
              <a:t> </a:t>
            </a:r>
            <a:br>
              <a:rPr b="0" i="0" lang="en-US" sz="1800" u="none" cap="none" strike="noStrike">
                <a:solidFill>
                  <a:srgbClr val="C00000"/>
                </a:solidFill>
                <a:latin typeface="Times New Roman"/>
                <a:ea typeface="Times New Roman"/>
                <a:cs typeface="Times New Roman"/>
                <a:sym typeface="Times New Roman"/>
              </a:rPr>
            </a:br>
            <a:r>
              <a:rPr b="1" i="0" lang="en-US" sz="1800" u="none" cap="none" strike="noStrike">
                <a:solidFill>
                  <a:srgbClr val="0000CC"/>
                </a:solidFill>
                <a:latin typeface="Times New Roman"/>
                <a:ea typeface="Times New Roman"/>
                <a:cs typeface="Times New Roman"/>
                <a:sym typeface="Times New Roman"/>
              </a:rPr>
              <a:t>Finish (FIN) </a:t>
            </a:r>
            <a:r>
              <a:rPr b="1" i="0" lang="en-US" sz="1400" u="none" cap="none" strike="noStrike">
                <a:solidFill>
                  <a:srgbClr val="000000"/>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 </a:t>
            </a:r>
            <a:r>
              <a:rPr b="0" i="0" lang="en-US" sz="1600" u="none" cap="none" strike="noStrike">
                <a:solidFill>
                  <a:schemeClr val="dk1"/>
                </a:solidFill>
                <a:latin typeface="Times New Roman"/>
                <a:ea typeface="Times New Roman"/>
                <a:cs typeface="Times New Roman"/>
                <a:sym typeface="Times New Roman"/>
              </a:rPr>
              <a:t>It is used to request for </a:t>
            </a:r>
            <a:r>
              <a:rPr b="0" i="0" lang="en-US" sz="16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connection termination</a:t>
            </a:r>
            <a:r>
              <a:rPr b="0" i="0" lang="en-US" sz="1600" u="none" cap="none" strike="noStrike">
                <a:solidFill>
                  <a:schemeClr val="dk1"/>
                </a:solidFill>
                <a:latin typeface="Times New Roman"/>
                <a:ea typeface="Times New Roman"/>
                <a:cs typeface="Times New Roman"/>
                <a:sym typeface="Times New Roman"/>
              </a:rPr>
              <a:t> i.e. when there is no more data from the sender, it requests for connection termination. This is the last packet sent by sender. It frees the reserved resources and gracefully terminate the connection. </a:t>
            </a:r>
            <a:br>
              <a:rPr b="0" i="0" lang="en-US" sz="1600" u="none" cap="none" strike="noStrike">
                <a:solidFill>
                  <a:schemeClr val="dk1"/>
                </a:solidFill>
                <a:latin typeface="Times New Roman"/>
                <a:ea typeface="Times New Roman"/>
                <a:cs typeface="Times New Roman"/>
                <a:sym typeface="Times New Roman"/>
              </a:rPr>
            </a:br>
            <a:r>
              <a:rPr b="1" i="0" lang="en-US" sz="1800" u="none" cap="none" strike="noStrike">
                <a:solidFill>
                  <a:srgbClr val="0000CC"/>
                </a:solidFill>
                <a:latin typeface="Times New Roman"/>
                <a:ea typeface="Times New Roman"/>
                <a:cs typeface="Times New Roman"/>
                <a:sym typeface="Times New Roman"/>
              </a:rPr>
              <a:t>Reset (RST) </a:t>
            </a:r>
            <a:r>
              <a:rPr b="1" i="0" lang="en-US" sz="1400" u="none" cap="none" strike="noStrike">
                <a:solidFill>
                  <a:srgbClr val="000000"/>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It is used to terminate the connection if the sender feels something is wrong with the TCP connection or that the conversation should not exist. It can get send from receiver side when packet is send to particular host that was not expecting it. </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1600" u="none" cap="none" strike="noStrike">
              <a:solidFill>
                <a:srgbClr val="C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1400" u="none" cap="none" strike="noStrike">
              <a:solidFill>
                <a:srgbClr val="000000"/>
              </a:solidFill>
              <a:latin typeface="Roboto"/>
              <a:ea typeface="Roboto"/>
              <a:cs typeface="Roboto"/>
              <a:sym typeface="Roboto"/>
            </a:endParaRPr>
          </a:p>
        </p:txBody>
      </p:sp>
      <p:cxnSp>
        <p:nvCxnSpPr>
          <p:cNvPr id="676" name="Google Shape;676;p4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77" name="Google Shape;677;p4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78" name="Google Shape;678;p4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79" name="Google Shape;679;p4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80" name="Google Shape;680;p40"/>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686" name="Google Shape;686;p4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687" name="Google Shape;687;p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688" name="Google Shape;688;p41"/>
          <p:cNvSpPr txBox="1"/>
          <p:nvPr>
            <p:ph idx="4294967295" type="title"/>
          </p:nvPr>
        </p:nvSpPr>
        <p:spPr>
          <a:xfrm>
            <a:off x="463154" y="175411"/>
            <a:ext cx="7772400" cy="506412"/>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latin typeface="Times New Roman"/>
              <a:ea typeface="Times New Roman"/>
              <a:cs typeface="Times New Roman"/>
              <a:sym typeface="Times New Roman"/>
            </a:endParaRPr>
          </a:p>
        </p:txBody>
      </p:sp>
      <p:sp>
        <p:nvSpPr>
          <p:cNvPr id="689" name="Google Shape;689;p41"/>
          <p:cNvSpPr/>
          <p:nvPr/>
        </p:nvSpPr>
        <p:spPr>
          <a:xfrm>
            <a:off x="708420" y="800238"/>
            <a:ext cx="8109284" cy="156966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400" u="none" cap="none" strike="noStrike">
                <a:solidFill>
                  <a:srgbClr val="0000CC"/>
                </a:solidFill>
                <a:latin typeface="Times New Roman"/>
                <a:ea typeface="Times New Roman"/>
                <a:cs typeface="Times New Roman"/>
                <a:sym typeface="Times New Roman"/>
              </a:rPr>
              <a:t>Push (PSH) </a:t>
            </a:r>
            <a:r>
              <a:rPr b="1" i="0" lang="en-US" sz="1800" u="none" cap="none" strike="noStrike">
                <a:solidFill>
                  <a:srgbClr val="273239"/>
                </a:solidFill>
                <a:latin typeface="Times New Roman"/>
                <a:ea typeface="Times New Roman"/>
                <a:cs typeface="Times New Roman"/>
                <a:sym typeface="Times New Roman"/>
              </a:rPr>
              <a:t>–</a:t>
            </a:r>
            <a:r>
              <a:rPr b="0" i="0" lang="en-US" sz="1800" u="none" cap="none" strike="noStrike">
                <a:solidFill>
                  <a:srgbClr val="273239"/>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Transport layer by default waits for some time for application layer to send enough data equal to maximum segment size.</a:t>
            </a:r>
            <a:endParaRPr/>
          </a:p>
          <a:p>
            <a:pPr indent="0" lvl="0" marL="0" marR="0" rtl="0" algn="just">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Sender Transport layer sets PSH = 1 and immediately sends the segment to network layer as soon as it receives signal from application layer. Receiver transport layer, on seeing PSH = 1 immediately forwards the data to application layer. </a:t>
            </a:r>
            <a:endParaRPr/>
          </a:p>
        </p:txBody>
      </p:sp>
      <p:sp>
        <p:nvSpPr>
          <p:cNvPr id="690" name="Google Shape;690;p41"/>
          <p:cNvSpPr/>
          <p:nvPr/>
        </p:nvSpPr>
        <p:spPr>
          <a:xfrm>
            <a:off x="708420" y="2567855"/>
            <a:ext cx="8109284" cy="175432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800" u="none" cap="none" strike="noStrike">
                <a:solidFill>
                  <a:srgbClr val="0000CC"/>
                </a:solidFill>
                <a:latin typeface="Times New Roman"/>
                <a:ea typeface="Times New Roman"/>
                <a:cs typeface="Times New Roman"/>
                <a:sym typeface="Times New Roman"/>
              </a:rPr>
              <a:t>Urgent (URG) </a:t>
            </a:r>
            <a:r>
              <a:rPr b="1" i="0" lang="en-US" sz="2000" u="none" cap="none" strike="noStrike">
                <a:solidFill>
                  <a:srgbClr val="273239"/>
                </a:solidFill>
                <a:latin typeface="Times New Roman"/>
                <a:ea typeface="Times New Roman"/>
                <a:cs typeface="Times New Roman"/>
                <a:sym typeface="Times New Roman"/>
              </a:rPr>
              <a:t>–</a:t>
            </a:r>
            <a:r>
              <a:rPr b="0" i="0" lang="en-US" sz="2000" u="none" cap="none" strike="noStrike">
                <a:solidFill>
                  <a:schemeClr val="dk1"/>
                </a:solidFill>
                <a:latin typeface="Times New Roman"/>
                <a:ea typeface="Times New Roman"/>
                <a:cs typeface="Times New Roman"/>
                <a:sym typeface="Times New Roman"/>
              </a:rPr>
              <a:t>Data inside a segment with URG = 1 flag is forwarded to application layer immediately even if there are more data to be given to application layer. It is used to notify the receiver to process the urgent packets before processing all other packets. The receiver will be notified when all known urgent data has been received.</a:t>
            </a:r>
            <a:endParaRPr/>
          </a:p>
        </p:txBody>
      </p:sp>
      <p:cxnSp>
        <p:nvCxnSpPr>
          <p:cNvPr id="691" name="Google Shape;691;p4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92" name="Google Shape;692;p4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93" name="Google Shape;693;p4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94" name="Google Shape;694;p4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95" name="Google Shape;695;p4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latin typeface="Times New Roman"/>
                <a:ea typeface="Times New Roman"/>
                <a:cs typeface="Times New Roman"/>
                <a:sym typeface="Times New Roman"/>
              </a:rPr>
              <a:t>11/18/2022</a:t>
            </a:r>
            <a:endParaRPr sz="1100">
              <a:latin typeface="Times New Roman"/>
              <a:ea typeface="Times New Roman"/>
              <a:cs typeface="Times New Roman"/>
              <a:sym typeface="Times New Roman"/>
            </a:endParaRPr>
          </a:p>
        </p:txBody>
      </p:sp>
      <p:sp>
        <p:nvSpPr>
          <p:cNvPr id="701" name="Google Shape;701;p4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latin typeface="Times New Roman"/>
                <a:ea typeface="Times New Roman"/>
                <a:cs typeface="Times New Roman"/>
                <a:sym typeface="Times New Roman"/>
              </a:rPr>
              <a:t>CN Module 3 PPT     T6   2021-22   </a:t>
            </a:r>
            <a:endParaRPr sz="1100">
              <a:latin typeface="Times New Roman"/>
              <a:ea typeface="Times New Roman"/>
              <a:cs typeface="Times New Roman"/>
              <a:sym typeface="Times New Roman"/>
            </a:endParaRPr>
          </a:p>
        </p:txBody>
      </p:sp>
      <p:sp>
        <p:nvSpPr>
          <p:cNvPr id="702" name="Google Shape;702;p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latin typeface="Times New Roman"/>
                <a:ea typeface="Times New Roman"/>
                <a:cs typeface="Times New Roman"/>
                <a:sym typeface="Times New Roman"/>
              </a:rPr>
              <a:t>‹#›</a:t>
            </a:fld>
            <a:endParaRPr sz="1100">
              <a:latin typeface="Times New Roman"/>
              <a:ea typeface="Times New Roman"/>
              <a:cs typeface="Times New Roman"/>
              <a:sym typeface="Times New Roman"/>
            </a:endParaRPr>
          </a:p>
        </p:txBody>
      </p:sp>
      <p:sp>
        <p:nvSpPr>
          <p:cNvPr id="703" name="Google Shape;703;p42"/>
          <p:cNvSpPr txBox="1"/>
          <p:nvPr>
            <p:ph idx="4294967295" type="title"/>
          </p:nvPr>
        </p:nvSpPr>
        <p:spPr>
          <a:xfrm>
            <a:off x="687847" y="146238"/>
            <a:ext cx="7772400" cy="506412"/>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latin typeface="Times New Roman"/>
              <a:ea typeface="Times New Roman"/>
              <a:cs typeface="Times New Roman"/>
              <a:sym typeface="Times New Roman"/>
            </a:endParaRPr>
          </a:p>
        </p:txBody>
      </p:sp>
      <p:cxnSp>
        <p:nvCxnSpPr>
          <p:cNvPr id="704" name="Google Shape;704;p4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05" name="Google Shape;705;p4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06" name="Google Shape;706;p4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07" name="Google Shape;707;p4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708" name="Google Shape;708;p42"/>
          <p:cNvSpPr txBox="1"/>
          <p:nvPr/>
        </p:nvSpPr>
        <p:spPr>
          <a:xfrm>
            <a:off x="549913" y="785487"/>
            <a:ext cx="8515349"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Connection Establishment: </a:t>
            </a:r>
            <a:r>
              <a:rPr b="1" i="0" lang="en-US" sz="2000" u="none" cap="none" strike="noStrike">
                <a:solidFill>
                  <a:srgbClr val="C00000"/>
                </a:solidFill>
                <a:latin typeface="Times New Roman"/>
                <a:ea typeface="Times New Roman"/>
                <a:cs typeface="Times New Roman"/>
                <a:sym typeface="Times New Roman"/>
              </a:rPr>
              <a:t>Three way Handshaking</a:t>
            </a:r>
            <a:endParaRPr b="1" i="0" sz="2000" u="none" cap="none" strike="noStrike">
              <a:solidFill>
                <a:srgbClr val="C00000"/>
              </a:solidFill>
              <a:latin typeface="Times New Roman"/>
              <a:ea typeface="Times New Roman"/>
              <a:cs typeface="Times New Roman"/>
              <a:sym typeface="Times New Roman"/>
            </a:endParaRPr>
          </a:p>
        </p:txBody>
      </p:sp>
      <p:sp>
        <p:nvSpPr>
          <p:cNvPr id="709" name="Google Shape;709;p42"/>
          <p:cNvSpPr/>
          <p:nvPr/>
        </p:nvSpPr>
        <p:spPr>
          <a:xfrm>
            <a:off x="687847" y="1051161"/>
            <a:ext cx="7953733" cy="341632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3812D8"/>
                </a:solidFill>
                <a:latin typeface="Times New Roman"/>
                <a:ea typeface="Times New Roman"/>
                <a:cs typeface="Times New Roman"/>
                <a:sym typeface="Times New Roman"/>
              </a:rPr>
              <a:t>A TCP connection is opened by a three-way handshake to establish a common view of the sequence numbers. </a:t>
            </a:r>
            <a:endParaRPr b="0" i="0" sz="1800" u="none" cap="none" strike="noStrike">
              <a:solidFill>
                <a:srgbClr val="3812D8"/>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C00000"/>
                </a:solidFill>
                <a:latin typeface="Times New Roman"/>
                <a:ea typeface="Times New Roman"/>
                <a:cs typeface="Times New Roman"/>
                <a:sym typeface="Times New Roman"/>
              </a:rPr>
              <a:t>A connection will be initiated by an active client, the other end of the connection is described as the passive client. </a:t>
            </a:r>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3812D8"/>
                </a:solidFill>
                <a:latin typeface="Times New Roman"/>
                <a:ea typeface="Times New Roman"/>
                <a:cs typeface="Times New Roman"/>
                <a:sym typeface="Times New Roman"/>
              </a:rPr>
              <a:t>The passive client should be in a state known as </a:t>
            </a:r>
            <a:r>
              <a:rPr b="1" i="0" lang="en-US" sz="1800" u="none" cap="none" strike="noStrike">
                <a:solidFill>
                  <a:schemeClr val="dk1"/>
                </a:solidFill>
                <a:latin typeface="Times New Roman"/>
                <a:ea typeface="Times New Roman"/>
                <a:cs typeface="Times New Roman"/>
                <a:sym typeface="Times New Roman"/>
              </a:rPr>
              <a:t>LISTEN</a:t>
            </a:r>
            <a:r>
              <a:rPr b="0" i="0" lang="en-US" sz="1800" u="none" cap="none" strike="noStrike">
                <a:solidFill>
                  <a:srgbClr val="3812D8"/>
                </a:solidFill>
                <a:latin typeface="Times New Roman"/>
                <a:ea typeface="Times New Roman"/>
                <a:cs typeface="Times New Roman"/>
                <a:sym typeface="Times New Roman"/>
              </a:rPr>
              <a:t> which simply means that it is expecting an incoming connection request. </a:t>
            </a:r>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C00000"/>
                </a:solidFill>
                <a:latin typeface="Times New Roman"/>
                <a:ea typeface="Times New Roman"/>
                <a:cs typeface="Times New Roman"/>
                <a:sym typeface="Times New Roman"/>
              </a:rPr>
              <a:t>The three way exchange involves the active client sending a </a:t>
            </a:r>
            <a:r>
              <a:rPr b="1" i="0" lang="en-US" sz="1800" u="none" cap="none" strike="noStrike">
                <a:solidFill>
                  <a:schemeClr val="dk1"/>
                </a:solidFill>
                <a:latin typeface="Times New Roman"/>
                <a:ea typeface="Times New Roman"/>
                <a:cs typeface="Times New Roman"/>
                <a:sym typeface="Times New Roman"/>
              </a:rPr>
              <a:t>SYN </a:t>
            </a:r>
            <a:r>
              <a:rPr b="0" i="0" lang="en-US" sz="1800" u="none" cap="none" strike="noStrike">
                <a:solidFill>
                  <a:srgbClr val="C00000"/>
                </a:solidFill>
                <a:latin typeface="Times New Roman"/>
                <a:ea typeface="Times New Roman"/>
                <a:cs typeface="Times New Roman"/>
                <a:sym typeface="Times New Roman"/>
              </a:rPr>
              <a:t>segment with the sequence number set to </a:t>
            </a:r>
            <a:r>
              <a:rPr b="1" i="0" lang="en-US" sz="1800" u="none" cap="none" strike="noStrike">
                <a:solidFill>
                  <a:schemeClr val="dk1"/>
                </a:solidFill>
                <a:latin typeface="Times New Roman"/>
                <a:ea typeface="Times New Roman"/>
                <a:cs typeface="Times New Roman"/>
                <a:sym typeface="Times New Roman"/>
              </a:rPr>
              <a:t>an arbitrary value (J). </a:t>
            </a:r>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3812D8"/>
                </a:solidFill>
                <a:latin typeface="Times New Roman"/>
                <a:ea typeface="Times New Roman"/>
                <a:cs typeface="Times New Roman"/>
                <a:sym typeface="Times New Roman"/>
              </a:rPr>
              <a:t>The passive client responds with a SYN segment with the acknowledgment number set to </a:t>
            </a:r>
            <a:r>
              <a:rPr b="1" i="0" lang="en-US" sz="1800" u="none" cap="none" strike="noStrike">
                <a:solidFill>
                  <a:schemeClr val="dk1"/>
                </a:solidFill>
                <a:latin typeface="Times New Roman"/>
                <a:ea typeface="Times New Roman"/>
                <a:cs typeface="Times New Roman"/>
                <a:sym typeface="Times New Roman"/>
              </a:rPr>
              <a:t>J+1</a:t>
            </a:r>
            <a:r>
              <a:rPr b="0" i="0" lang="en-US" sz="1800" u="none" cap="none" strike="noStrike">
                <a:solidFill>
                  <a:srgbClr val="3812D8"/>
                </a:solidFill>
                <a:latin typeface="Times New Roman"/>
                <a:ea typeface="Times New Roman"/>
                <a:cs typeface="Times New Roman"/>
                <a:sym typeface="Times New Roman"/>
              </a:rPr>
              <a:t> and the sequence number set to a further arbitrary value (K). </a:t>
            </a:r>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C00000"/>
                </a:solidFill>
                <a:latin typeface="Times New Roman"/>
                <a:ea typeface="Times New Roman"/>
                <a:cs typeface="Times New Roman"/>
                <a:sym typeface="Times New Roman"/>
              </a:rPr>
              <a:t>The active client responds to the SYN segment by sending an ACK segment with the acknowledgment number set to K+1.</a:t>
            </a:r>
            <a:endParaRPr/>
          </a:p>
        </p:txBody>
      </p:sp>
      <p:pic>
        <p:nvPicPr>
          <p:cNvPr id="710" name="Google Shape;710;p4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716" name="Google Shape;716;p4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717" name="Google Shape;717;p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718" name="Google Shape;718;p43"/>
          <p:cNvSpPr txBox="1"/>
          <p:nvPr>
            <p:ph idx="4294967295" type="title"/>
          </p:nvPr>
        </p:nvSpPr>
        <p:spPr>
          <a:xfrm>
            <a:off x="686990" y="162921"/>
            <a:ext cx="7772400" cy="506412"/>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latin typeface="Times New Roman"/>
              <a:ea typeface="Times New Roman"/>
              <a:cs typeface="Times New Roman"/>
              <a:sym typeface="Times New Roman"/>
            </a:endParaRPr>
          </a:p>
        </p:txBody>
      </p:sp>
      <p:cxnSp>
        <p:nvCxnSpPr>
          <p:cNvPr id="719" name="Google Shape;719;p4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20" name="Google Shape;720;p4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21" name="Google Shape;721;p4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22" name="Google Shape;722;p4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723" name="Google Shape;723;p43"/>
          <p:cNvSpPr txBox="1"/>
          <p:nvPr/>
        </p:nvSpPr>
        <p:spPr>
          <a:xfrm>
            <a:off x="638005" y="1253240"/>
            <a:ext cx="3935185" cy="3323987"/>
          </a:xfrm>
          <a:prstGeom prst="rect">
            <a:avLst/>
          </a:prstGeom>
          <a:solidFill>
            <a:srgbClr val="E4E8ED"/>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500"/>
              <a:buFont typeface="Arial"/>
              <a:buAutoNum type="arabicPeriod"/>
            </a:pPr>
            <a:r>
              <a:rPr b="0" i="0" lang="en-US" sz="1500" u="none" cap="none" strike="noStrike">
                <a:solidFill>
                  <a:srgbClr val="000000"/>
                </a:solidFill>
                <a:latin typeface="Times New Roman"/>
                <a:ea typeface="Times New Roman"/>
                <a:cs typeface="Times New Roman"/>
                <a:sym typeface="Times New Roman"/>
              </a:rPr>
              <a:t>Senders send 2KB of data along with Seq no.</a:t>
            </a:r>
            <a:endParaRPr/>
          </a:p>
          <a:p>
            <a:pPr indent="-342900" lvl="0" marL="342900" marR="0" rtl="0" algn="just">
              <a:lnSpc>
                <a:spcPct val="100000"/>
              </a:lnSpc>
              <a:spcBef>
                <a:spcPts val="0"/>
              </a:spcBef>
              <a:spcAft>
                <a:spcPts val="0"/>
              </a:spcAft>
              <a:buClr>
                <a:srgbClr val="000000"/>
              </a:buClr>
              <a:buSzPts val="1500"/>
              <a:buFont typeface="Arial"/>
              <a:buAutoNum type="arabicPeriod"/>
            </a:pPr>
            <a:r>
              <a:rPr b="0" i="0" lang="en-US" sz="1500" u="none" cap="none" strike="noStrike">
                <a:solidFill>
                  <a:srgbClr val="000000"/>
                </a:solidFill>
                <a:latin typeface="Times New Roman"/>
                <a:ea typeface="Times New Roman"/>
                <a:cs typeface="Times New Roman"/>
                <a:sym typeface="Times New Roman"/>
              </a:rPr>
              <a:t>Receiver sends ACK of previous SEQ no and send remaining window size WIN (2048)</a:t>
            </a:r>
            <a:endParaRPr/>
          </a:p>
          <a:p>
            <a:pPr indent="-342900" lvl="0" marL="342900" marR="0" rtl="0" algn="just">
              <a:lnSpc>
                <a:spcPct val="100000"/>
              </a:lnSpc>
              <a:spcBef>
                <a:spcPts val="0"/>
              </a:spcBef>
              <a:spcAft>
                <a:spcPts val="0"/>
              </a:spcAft>
              <a:buClr>
                <a:srgbClr val="000000"/>
              </a:buClr>
              <a:buSzPts val="1500"/>
              <a:buFont typeface="Arial"/>
              <a:buAutoNum type="arabicPeriod"/>
            </a:pPr>
            <a:r>
              <a:rPr b="0" i="0" lang="en-US" sz="1500" u="none" cap="none" strike="noStrike">
                <a:solidFill>
                  <a:srgbClr val="000000"/>
                </a:solidFill>
                <a:latin typeface="Times New Roman"/>
                <a:ea typeface="Times New Roman"/>
                <a:cs typeface="Times New Roman"/>
                <a:sym typeface="Times New Roman"/>
              </a:rPr>
              <a:t>Sender again send 2KB of data to receiver.</a:t>
            </a:r>
            <a:endParaRPr/>
          </a:p>
          <a:p>
            <a:pPr indent="-342900" lvl="0" marL="342900" marR="0" rtl="0" algn="just">
              <a:lnSpc>
                <a:spcPct val="100000"/>
              </a:lnSpc>
              <a:spcBef>
                <a:spcPts val="0"/>
              </a:spcBef>
              <a:spcAft>
                <a:spcPts val="0"/>
              </a:spcAft>
              <a:buClr>
                <a:srgbClr val="000000"/>
              </a:buClr>
              <a:buSzPts val="1500"/>
              <a:buFont typeface="Arial"/>
              <a:buAutoNum type="arabicPeriod"/>
            </a:pPr>
            <a:r>
              <a:rPr b="0" i="0" lang="en-US" sz="1500" u="none" cap="none" strike="noStrike">
                <a:solidFill>
                  <a:srgbClr val="000000"/>
                </a:solidFill>
                <a:latin typeface="Times New Roman"/>
                <a:ea typeface="Times New Roman"/>
                <a:cs typeface="Times New Roman"/>
                <a:sym typeface="Times New Roman"/>
              </a:rPr>
              <a:t>Now at Receivers side buffer gets full, so he sends ACK of previous SEQ no and WIN =0. Sender is in blocked state until some memory of receiver's buffer is empty.</a:t>
            </a:r>
            <a:endParaRPr/>
          </a:p>
          <a:p>
            <a:pPr indent="-342900" lvl="0" marL="342900" marR="0" rtl="0" algn="just">
              <a:lnSpc>
                <a:spcPct val="100000"/>
              </a:lnSpc>
              <a:spcBef>
                <a:spcPts val="0"/>
              </a:spcBef>
              <a:spcAft>
                <a:spcPts val="0"/>
              </a:spcAft>
              <a:buClr>
                <a:srgbClr val="000000"/>
              </a:buClr>
              <a:buSzPts val="1500"/>
              <a:buFont typeface="Arial"/>
              <a:buAutoNum type="arabicPeriod"/>
            </a:pPr>
            <a:r>
              <a:rPr b="1" i="0" lang="en-US" sz="1500" u="none" cap="none" strike="noStrike">
                <a:solidFill>
                  <a:srgbClr val="000000"/>
                </a:solidFill>
                <a:latin typeface="Times New Roman"/>
                <a:ea typeface="Times New Roman"/>
                <a:cs typeface="Times New Roman"/>
                <a:sym typeface="Times New Roman"/>
              </a:rPr>
              <a:t>Receivers buffer is always full </a:t>
            </a:r>
            <a:r>
              <a:rPr b="0" i="0" lang="en-US" sz="1500" u="none" cap="none" strike="noStrike">
                <a:solidFill>
                  <a:srgbClr val="000000"/>
                </a:solidFill>
                <a:latin typeface="Times New Roman"/>
                <a:ea typeface="Times New Roman"/>
                <a:cs typeface="Times New Roman"/>
                <a:sym typeface="Times New Roman"/>
              </a:rPr>
              <a:t>until it </a:t>
            </a:r>
            <a:r>
              <a:rPr b="1" i="0" lang="en-US" sz="1500" u="none" cap="none" strike="noStrike">
                <a:solidFill>
                  <a:srgbClr val="C00000"/>
                </a:solidFill>
                <a:latin typeface="Times New Roman"/>
                <a:ea typeface="Times New Roman"/>
                <a:cs typeface="Times New Roman"/>
                <a:sym typeface="Times New Roman"/>
              </a:rPr>
              <a:t>PUSH</a:t>
            </a:r>
            <a:r>
              <a:rPr b="0" i="0" lang="en-US" sz="1500" u="none" cap="none" strike="noStrike">
                <a:solidFill>
                  <a:srgbClr val="000000"/>
                </a:solidFill>
                <a:latin typeface="Times New Roman"/>
                <a:ea typeface="Times New Roman"/>
                <a:cs typeface="Times New Roman"/>
                <a:sym typeface="Times New Roman"/>
              </a:rPr>
              <a:t> the data to application layer</a:t>
            </a:r>
            <a:endParaRPr/>
          </a:p>
          <a:p>
            <a:pPr indent="-342900" lvl="0" marL="342900" marR="0" rtl="0" algn="just">
              <a:lnSpc>
                <a:spcPct val="100000"/>
              </a:lnSpc>
              <a:spcBef>
                <a:spcPts val="0"/>
              </a:spcBef>
              <a:spcAft>
                <a:spcPts val="0"/>
              </a:spcAft>
              <a:buClr>
                <a:srgbClr val="000000"/>
              </a:buClr>
              <a:buSzPts val="1500"/>
              <a:buFont typeface="Arial"/>
              <a:buAutoNum type="arabicPeriod"/>
            </a:pPr>
            <a:r>
              <a:rPr b="0" i="0" lang="en-US" sz="1500" u="none" cap="none" strike="noStrike">
                <a:solidFill>
                  <a:srgbClr val="000000"/>
                </a:solidFill>
                <a:latin typeface="Times New Roman"/>
                <a:ea typeface="Times New Roman"/>
                <a:cs typeface="Times New Roman"/>
                <a:sym typeface="Times New Roman"/>
              </a:rPr>
              <a:t>This state is called </a:t>
            </a:r>
            <a:r>
              <a:rPr b="1" i="0" lang="en-US" sz="1500" u="none" cap="none" strike="noStrike">
                <a:solidFill>
                  <a:srgbClr val="C00000"/>
                </a:solidFill>
                <a:latin typeface="Times New Roman"/>
                <a:ea typeface="Times New Roman"/>
                <a:cs typeface="Times New Roman"/>
                <a:sym typeface="Times New Roman"/>
              </a:rPr>
              <a:t>Silly window syndrome problem</a:t>
            </a:r>
            <a:endParaRPr b="0" i="0" sz="1500" u="none" cap="none" strike="noStrike">
              <a:solidFill>
                <a:srgbClr val="000000"/>
              </a:solidFill>
              <a:latin typeface="Times New Roman"/>
              <a:ea typeface="Times New Roman"/>
              <a:cs typeface="Times New Roman"/>
              <a:sym typeface="Times New Roman"/>
            </a:endParaRPr>
          </a:p>
        </p:txBody>
      </p:sp>
      <p:sp>
        <p:nvSpPr>
          <p:cNvPr id="724" name="Google Shape;724;p43"/>
          <p:cNvSpPr txBox="1"/>
          <p:nvPr/>
        </p:nvSpPr>
        <p:spPr>
          <a:xfrm>
            <a:off x="463154" y="734438"/>
            <a:ext cx="8515349" cy="498020"/>
          </a:xfrm>
          <a:prstGeom prst="rect">
            <a:avLst/>
          </a:prstGeom>
          <a:noFill/>
          <a:ln>
            <a:noFill/>
          </a:ln>
        </p:spPr>
        <p:txBody>
          <a:bodyPr anchorCtr="0" anchor="t" bIns="34275" lIns="68575" spcFirstLastPara="1" rIns="68575" wrap="square" tIns="34275">
            <a:noAutofit/>
          </a:bodyPr>
          <a:lstStyle/>
          <a:p>
            <a:pPr indent="-215900" lvl="0" marL="292100" marR="0" rtl="0" algn="l">
              <a:lnSpc>
                <a:spcPct val="80000"/>
              </a:lnSpc>
              <a:spcBef>
                <a:spcPts val="0"/>
              </a:spcBef>
              <a:spcAft>
                <a:spcPts val="0"/>
              </a:spcAft>
              <a:buClr>
                <a:srgbClr val="CC0000"/>
              </a:buClr>
              <a:buSzPts val="1800"/>
              <a:buFont typeface="Times New Roman"/>
              <a:buChar char="•"/>
            </a:pPr>
            <a:r>
              <a:rPr b="1" i="0" lang="en-US" sz="1800" u="none" cap="none" strike="noStrike">
                <a:solidFill>
                  <a:srgbClr val="FF0000"/>
                </a:solidFill>
                <a:latin typeface="Times New Roman"/>
                <a:ea typeface="Times New Roman"/>
                <a:cs typeface="Times New Roman"/>
                <a:sym typeface="Times New Roman"/>
              </a:rPr>
              <a:t>Windows in TCP: </a:t>
            </a:r>
            <a:r>
              <a:rPr b="0" i="0" lang="en-US" sz="1800" u="none" cap="none" strike="noStrike">
                <a:solidFill>
                  <a:srgbClr val="000066"/>
                </a:solidFill>
                <a:latin typeface="Times New Roman"/>
                <a:ea typeface="Times New Roman"/>
                <a:cs typeface="Times New Roman"/>
                <a:sym typeface="Times New Roman"/>
              </a:rPr>
              <a:t>TCP uses two windows (send window and receive window) for each direction of data transfer</a:t>
            </a:r>
            <a:endParaRPr b="1" i="0" sz="1800" u="none" cap="none" strike="noStrike">
              <a:solidFill>
                <a:srgbClr val="000066"/>
              </a:solidFill>
              <a:latin typeface="Times New Roman"/>
              <a:ea typeface="Times New Roman"/>
              <a:cs typeface="Times New Roman"/>
              <a:sym typeface="Times New Roman"/>
            </a:endParaRPr>
          </a:p>
        </p:txBody>
      </p:sp>
      <p:pic>
        <p:nvPicPr>
          <p:cNvPr id="725" name="Google Shape;725;p43"/>
          <p:cNvPicPr preferRelativeResize="0"/>
          <p:nvPr/>
        </p:nvPicPr>
        <p:blipFill rotWithShape="1">
          <a:blip r:embed="rId3">
            <a:alphaModFix/>
          </a:blip>
          <a:srcRect b="0" l="0" r="0" t="0"/>
          <a:stretch/>
        </p:blipFill>
        <p:spPr>
          <a:xfrm>
            <a:off x="4688504" y="1225202"/>
            <a:ext cx="4289999" cy="3384358"/>
          </a:xfrm>
          <a:prstGeom prst="rect">
            <a:avLst/>
          </a:prstGeom>
          <a:noFill/>
          <a:ln>
            <a:noFill/>
          </a:ln>
        </p:spPr>
      </p:pic>
      <p:pic>
        <p:nvPicPr>
          <p:cNvPr id="726" name="Google Shape;726;p4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732" name="Google Shape;732;p4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733" name="Google Shape;733;p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734" name="Google Shape;734;p44"/>
          <p:cNvSpPr txBox="1"/>
          <p:nvPr>
            <p:ph idx="4294967295" type="title"/>
          </p:nvPr>
        </p:nvSpPr>
        <p:spPr>
          <a:xfrm>
            <a:off x="726877" y="-67518"/>
            <a:ext cx="7772400" cy="85725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p>
        </p:txBody>
      </p:sp>
      <p:sp>
        <p:nvSpPr>
          <p:cNvPr id="735" name="Google Shape;735;p44"/>
          <p:cNvSpPr txBox="1"/>
          <p:nvPr/>
        </p:nvSpPr>
        <p:spPr>
          <a:xfrm>
            <a:off x="841177" y="4435427"/>
            <a:ext cx="7543800" cy="28929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600" u="none" cap="none" strike="noStrike">
                <a:solidFill>
                  <a:schemeClr val="dk1"/>
                </a:solidFill>
                <a:latin typeface="Times New Roman"/>
                <a:ea typeface="Times New Roman"/>
                <a:cs typeface="Times New Roman"/>
                <a:sym typeface="Times New Roman"/>
              </a:rPr>
              <a:t>Figure:</a:t>
            </a:r>
            <a:r>
              <a:rPr b="0" i="0" lang="en-US" sz="1600" u="none" cap="none" strike="noStrike">
                <a:solidFill>
                  <a:schemeClr val="dk1"/>
                </a:solidFill>
                <a:latin typeface="Times New Roman"/>
                <a:ea typeface="Times New Roman"/>
                <a:cs typeface="Times New Roman"/>
                <a:sym typeface="Times New Roman"/>
              </a:rPr>
              <a:t> TCP Sliding window example.</a:t>
            </a:r>
            <a:endParaRPr b="0" i="0" sz="1050" u="none" cap="none" strike="noStrike">
              <a:solidFill>
                <a:srgbClr val="000000"/>
              </a:solidFill>
              <a:latin typeface="Arial"/>
              <a:ea typeface="Arial"/>
              <a:cs typeface="Arial"/>
              <a:sym typeface="Arial"/>
            </a:endParaRPr>
          </a:p>
        </p:txBody>
      </p:sp>
      <p:pic>
        <p:nvPicPr>
          <p:cNvPr id="736" name="Google Shape;736;p44"/>
          <p:cNvPicPr preferRelativeResize="0"/>
          <p:nvPr/>
        </p:nvPicPr>
        <p:blipFill rotWithShape="1">
          <a:blip r:embed="rId3">
            <a:alphaModFix/>
          </a:blip>
          <a:srcRect b="0" l="0" r="0" t="0"/>
          <a:stretch/>
        </p:blipFill>
        <p:spPr>
          <a:xfrm>
            <a:off x="5419521" y="956545"/>
            <a:ext cx="3445096" cy="3262596"/>
          </a:xfrm>
          <a:prstGeom prst="rect">
            <a:avLst/>
          </a:prstGeom>
          <a:noFill/>
          <a:ln>
            <a:noFill/>
          </a:ln>
        </p:spPr>
      </p:pic>
      <p:sp>
        <p:nvSpPr>
          <p:cNvPr id="737" name="Google Shape;737;p44"/>
          <p:cNvSpPr txBox="1"/>
          <p:nvPr/>
        </p:nvSpPr>
        <p:spPr>
          <a:xfrm>
            <a:off x="591145" y="799460"/>
            <a:ext cx="4630150" cy="3693319"/>
          </a:xfrm>
          <a:prstGeom prst="rect">
            <a:avLst/>
          </a:prstGeom>
          <a:solidFill>
            <a:srgbClr val="E4E8ED"/>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To resolve </a:t>
            </a:r>
            <a:r>
              <a:rPr b="1" i="0" lang="en-US" sz="1800" u="none" cap="none" strike="noStrike">
                <a:solidFill>
                  <a:srgbClr val="C00000"/>
                </a:solidFill>
                <a:latin typeface="Times New Roman"/>
                <a:ea typeface="Times New Roman"/>
                <a:cs typeface="Times New Roman"/>
                <a:sym typeface="Times New Roman"/>
              </a:rPr>
              <a:t>Silly Window Syndrome problem, </a:t>
            </a:r>
            <a:r>
              <a:rPr b="0" i="0" lang="en-US" sz="1800" u="none" cap="none" strike="noStrike">
                <a:solidFill>
                  <a:schemeClr val="dk1"/>
                </a:solidFill>
                <a:latin typeface="Times New Roman"/>
                <a:ea typeface="Times New Roman"/>
                <a:cs typeface="Times New Roman"/>
                <a:sym typeface="Times New Roman"/>
              </a:rPr>
              <a:t>receiver sends half of the remaining window size</a:t>
            </a:r>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As shown in dig. Instead of sending 2KB of free space receiver sends 1 KB as a window size </a:t>
            </a:r>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So receiver will always have 1Kb of remaining window size.</a:t>
            </a:r>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Application always read the data of 1KB (in this problem), so receiver will never  have buffer full problem and sender will not be in block state.</a:t>
            </a:r>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66"/>
                </a:solidFill>
                <a:latin typeface="Times New Roman"/>
                <a:ea typeface="Times New Roman"/>
                <a:cs typeface="Times New Roman"/>
                <a:sym typeface="Times New Roman"/>
              </a:rPr>
              <a:t>This is called as </a:t>
            </a:r>
            <a:r>
              <a:rPr b="1" i="0" lang="en-US" sz="1800" u="none" cap="none" strike="noStrike">
                <a:solidFill>
                  <a:srgbClr val="C00000"/>
                </a:solidFill>
                <a:latin typeface="Times New Roman"/>
                <a:ea typeface="Times New Roman"/>
                <a:cs typeface="Times New Roman"/>
                <a:sym typeface="Times New Roman"/>
              </a:rPr>
              <a:t>Nagle’s algorithm. </a:t>
            </a:r>
            <a:endParaRPr b="1" i="0" sz="1800" u="none" cap="none" strike="noStrike">
              <a:solidFill>
                <a:srgbClr val="C00000"/>
              </a:solidFill>
              <a:latin typeface="Times New Roman"/>
              <a:ea typeface="Times New Roman"/>
              <a:cs typeface="Times New Roman"/>
              <a:sym typeface="Times New Roman"/>
            </a:endParaRPr>
          </a:p>
        </p:txBody>
      </p:sp>
      <p:cxnSp>
        <p:nvCxnSpPr>
          <p:cNvPr id="738" name="Google Shape;738;p4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39" name="Google Shape;739;p4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40" name="Google Shape;740;p4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41" name="Google Shape;741;p4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742" name="Google Shape;742;p4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latin typeface="Times New Roman"/>
                <a:ea typeface="Times New Roman"/>
                <a:cs typeface="Times New Roman"/>
                <a:sym typeface="Times New Roman"/>
              </a:rPr>
              <a:t>11/18/2022</a:t>
            </a:r>
            <a:endParaRPr sz="1100">
              <a:latin typeface="Times New Roman"/>
              <a:ea typeface="Times New Roman"/>
              <a:cs typeface="Times New Roman"/>
              <a:sym typeface="Times New Roman"/>
            </a:endParaRPr>
          </a:p>
        </p:txBody>
      </p:sp>
      <p:sp>
        <p:nvSpPr>
          <p:cNvPr id="748" name="Google Shape;748;p4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latin typeface="Times New Roman"/>
                <a:ea typeface="Times New Roman"/>
                <a:cs typeface="Times New Roman"/>
                <a:sym typeface="Times New Roman"/>
              </a:rPr>
              <a:t>CN Module 3 PPT     T6   2021-22   </a:t>
            </a:r>
            <a:endParaRPr sz="1100">
              <a:latin typeface="Times New Roman"/>
              <a:ea typeface="Times New Roman"/>
              <a:cs typeface="Times New Roman"/>
              <a:sym typeface="Times New Roman"/>
            </a:endParaRPr>
          </a:p>
        </p:txBody>
      </p:sp>
      <p:sp>
        <p:nvSpPr>
          <p:cNvPr id="749" name="Google Shape;749;p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latin typeface="Times New Roman"/>
                <a:ea typeface="Times New Roman"/>
                <a:cs typeface="Times New Roman"/>
                <a:sym typeface="Times New Roman"/>
              </a:rPr>
              <a:t>‹#›</a:t>
            </a:fld>
            <a:endParaRPr sz="1100">
              <a:latin typeface="Times New Roman"/>
              <a:ea typeface="Times New Roman"/>
              <a:cs typeface="Times New Roman"/>
              <a:sym typeface="Times New Roman"/>
            </a:endParaRPr>
          </a:p>
        </p:txBody>
      </p:sp>
      <p:sp>
        <p:nvSpPr>
          <p:cNvPr id="750" name="Google Shape;750;p45"/>
          <p:cNvSpPr txBox="1"/>
          <p:nvPr>
            <p:ph idx="4294967295" type="title"/>
          </p:nvPr>
        </p:nvSpPr>
        <p:spPr>
          <a:xfrm>
            <a:off x="828674" y="0"/>
            <a:ext cx="7772400" cy="85725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latin typeface="Times New Roman"/>
              <a:ea typeface="Times New Roman"/>
              <a:cs typeface="Times New Roman"/>
              <a:sym typeface="Times New Roman"/>
            </a:endParaRPr>
          </a:p>
        </p:txBody>
      </p:sp>
      <p:sp>
        <p:nvSpPr>
          <p:cNvPr id="751" name="Google Shape;751;p45"/>
          <p:cNvSpPr txBox="1"/>
          <p:nvPr/>
        </p:nvSpPr>
        <p:spPr>
          <a:xfrm>
            <a:off x="457199" y="818895"/>
            <a:ext cx="8515349"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1. Connection Establishment: Three way Handshaking</a:t>
            </a:r>
            <a:endParaRPr b="1" i="0" sz="2400" u="none" cap="none" strike="noStrike">
              <a:solidFill>
                <a:srgbClr val="C00000"/>
              </a:solidFill>
              <a:latin typeface="Times New Roman"/>
              <a:ea typeface="Times New Roman"/>
              <a:cs typeface="Times New Roman"/>
              <a:sym typeface="Times New Roman"/>
            </a:endParaRPr>
          </a:p>
        </p:txBody>
      </p:sp>
      <p:pic>
        <p:nvPicPr>
          <p:cNvPr id="752" name="Google Shape;752;p45"/>
          <p:cNvPicPr preferRelativeResize="0"/>
          <p:nvPr/>
        </p:nvPicPr>
        <p:blipFill rotWithShape="1">
          <a:blip r:embed="rId3">
            <a:alphaModFix/>
          </a:blip>
          <a:srcRect b="0" l="0" r="49707" t="0"/>
          <a:stretch/>
        </p:blipFill>
        <p:spPr>
          <a:xfrm>
            <a:off x="800101" y="1435850"/>
            <a:ext cx="3176001" cy="3266582"/>
          </a:xfrm>
          <a:prstGeom prst="rect">
            <a:avLst/>
          </a:prstGeom>
          <a:noFill/>
          <a:ln>
            <a:noFill/>
          </a:ln>
        </p:spPr>
      </p:pic>
      <p:sp>
        <p:nvSpPr>
          <p:cNvPr id="753" name="Google Shape;753;p45"/>
          <p:cNvSpPr txBox="1"/>
          <p:nvPr/>
        </p:nvSpPr>
        <p:spPr>
          <a:xfrm>
            <a:off x="4185058" y="1247051"/>
            <a:ext cx="4608746" cy="313932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Host 1 chooses </a:t>
            </a:r>
            <a:r>
              <a:rPr b="1" i="0" lang="en-US" sz="1800" u="none" cap="none" strike="noStrike">
                <a:solidFill>
                  <a:srgbClr val="000000"/>
                </a:solidFill>
                <a:latin typeface="Times New Roman"/>
                <a:ea typeface="Times New Roman"/>
                <a:cs typeface="Times New Roman"/>
                <a:sym typeface="Times New Roman"/>
              </a:rPr>
              <a:t>a sequence number, x, </a:t>
            </a:r>
            <a:r>
              <a:rPr b="0" i="0" lang="en-US" sz="1800" u="none" cap="none" strike="noStrike">
                <a:solidFill>
                  <a:srgbClr val="000000"/>
                </a:solidFill>
                <a:latin typeface="Times New Roman"/>
                <a:ea typeface="Times New Roman"/>
                <a:cs typeface="Times New Roman"/>
                <a:sym typeface="Times New Roman"/>
              </a:rPr>
              <a:t>and sends a CONNECTION REQUEST segment containing it to host 2.</a:t>
            </a:r>
            <a:endParaRPr/>
          </a:p>
          <a:p>
            <a:pPr indent="0" lvl="0" marL="0" marR="0" rtl="0" algn="just">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Host 2 replies with an </a:t>
            </a:r>
            <a:r>
              <a:rPr b="1" i="0" lang="en-US" sz="1800" u="none" cap="none" strike="noStrike">
                <a:solidFill>
                  <a:srgbClr val="000000"/>
                </a:solidFill>
                <a:latin typeface="Times New Roman"/>
                <a:ea typeface="Times New Roman"/>
                <a:cs typeface="Times New Roman"/>
                <a:sym typeface="Times New Roman"/>
              </a:rPr>
              <a:t>ACK segment acknowledging x</a:t>
            </a:r>
            <a:r>
              <a:rPr b="0" i="0" lang="en-US" sz="1800" u="none" cap="none" strike="noStrike">
                <a:solidFill>
                  <a:srgbClr val="000000"/>
                </a:solidFill>
                <a:latin typeface="Times New Roman"/>
                <a:ea typeface="Times New Roman"/>
                <a:cs typeface="Times New Roman"/>
                <a:sym typeface="Times New Roman"/>
              </a:rPr>
              <a:t> and announcing its own initial sequence number, y.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Finally, host 1 acknowledges host 2’s choice of an initial sequence number in the first data segment that it sends.</a:t>
            </a:r>
            <a:endParaRPr/>
          </a:p>
        </p:txBody>
      </p:sp>
      <p:cxnSp>
        <p:nvCxnSpPr>
          <p:cNvPr id="754" name="Google Shape;754;p4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55" name="Google Shape;755;p4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56" name="Google Shape;756;p4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57" name="Google Shape;757;p45"/>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758" name="Google Shape;758;p4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764" name="Google Shape;764;p4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765" name="Google Shape;765;p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766" name="Google Shape;766;p46"/>
          <p:cNvSpPr txBox="1"/>
          <p:nvPr>
            <p:ph idx="4294967295" type="title"/>
          </p:nvPr>
        </p:nvSpPr>
        <p:spPr>
          <a:xfrm>
            <a:off x="924426" y="126971"/>
            <a:ext cx="7772400" cy="506412"/>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latin typeface="Times New Roman"/>
              <a:ea typeface="Times New Roman"/>
              <a:cs typeface="Times New Roman"/>
              <a:sym typeface="Times New Roman"/>
            </a:endParaRPr>
          </a:p>
        </p:txBody>
      </p:sp>
      <p:cxnSp>
        <p:nvCxnSpPr>
          <p:cNvPr id="767" name="Google Shape;767;p4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68" name="Google Shape;768;p4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69" name="Google Shape;769;p4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70" name="Google Shape;770;p4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771" name="Google Shape;771;p46"/>
          <p:cNvSpPr txBox="1"/>
          <p:nvPr/>
        </p:nvSpPr>
        <p:spPr>
          <a:xfrm>
            <a:off x="766297" y="1254583"/>
            <a:ext cx="8190890" cy="3170099"/>
          </a:xfrm>
          <a:prstGeom prst="rect">
            <a:avLst/>
          </a:prstGeom>
          <a:solidFill>
            <a:srgbClr val="E4E8ED"/>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TCP supports </a:t>
            </a:r>
            <a:r>
              <a:rPr b="1" i="0" lang="en-US" sz="2000" u="none" cap="none" strike="noStrike">
                <a:solidFill>
                  <a:srgbClr val="000000"/>
                </a:solidFill>
                <a:latin typeface="Times New Roman"/>
                <a:ea typeface="Times New Roman"/>
                <a:cs typeface="Times New Roman"/>
                <a:sym typeface="Times New Roman"/>
              </a:rPr>
              <a:t>two types of connection releases </a:t>
            </a:r>
            <a:r>
              <a:rPr b="0" i="0" lang="en-US" sz="2000" u="none" cap="none" strike="noStrike">
                <a:solidFill>
                  <a:srgbClr val="000000"/>
                </a:solidFill>
                <a:latin typeface="Times New Roman"/>
                <a:ea typeface="Times New Roman"/>
                <a:cs typeface="Times New Roman"/>
                <a:sym typeface="Times New Roman"/>
              </a:rPr>
              <a:t>like most connection-oriented transport protocols: </a:t>
            </a:r>
            <a:br>
              <a:rPr b="0" i="0" lang="en-US" sz="2000" u="none" cap="none" strike="noStrike">
                <a:solidFill>
                  <a:srgbClr val="000000"/>
                </a:solidFill>
                <a:latin typeface="Times New Roman"/>
                <a:ea typeface="Times New Roman"/>
                <a:cs typeface="Times New Roman"/>
                <a:sym typeface="Times New Roman"/>
              </a:rPr>
            </a:br>
            <a:r>
              <a:rPr b="0" i="0" lang="en-US" sz="2000" u="none" cap="none" strike="noStrike">
                <a:solidFill>
                  <a:srgbClr val="000000"/>
                </a:solidFill>
                <a:latin typeface="Times New Roman"/>
                <a:ea typeface="Times New Roman"/>
                <a:cs typeface="Times New Roman"/>
                <a:sym typeface="Times New Roman"/>
              </a:rPr>
              <a:t> </a:t>
            </a:r>
            <a:endParaRPr b="0" i="0" sz="2000" u="none" cap="none" strike="noStrike">
              <a:solidFill>
                <a:srgbClr val="C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Graceful connection release –</a:t>
            </a:r>
            <a:r>
              <a:rPr b="0" i="0" lang="en-US" sz="2000" u="none" cap="none" strike="noStrike">
                <a:solidFill>
                  <a:srgbClr val="C00000"/>
                </a:solidFill>
                <a:latin typeface="Times New Roman"/>
                <a:ea typeface="Times New Roman"/>
                <a:cs typeface="Times New Roman"/>
                <a:sym typeface="Times New Roman"/>
              </a:rPr>
              <a:t> </a:t>
            </a:r>
            <a:br>
              <a:rPr b="0" i="0" lang="en-US" sz="2000" u="none" cap="none" strike="noStrike">
                <a:solidFill>
                  <a:srgbClr val="000000"/>
                </a:solidFill>
                <a:latin typeface="Times New Roman"/>
                <a:ea typeface="Times New Roman"/>
                <a:cs typeface="Times New Roman"/>
                <a:sym typeface="Times New Roman"/>
              </a:rPr>
            </a:br>
            <a:r>
              <a:rPr b="0" i="0" lang="en-US" sz="2000" u="none" cap="none" strike="noStrike">
                <a:solidFill>
                  <a:srgbClr val="000000"/>
                </a:solidFill>
                <a:latin typeface="Times New Roman"/>
                <a:ea typeface="Times New Roman"/>
                <a:cs typeface="Times New Roman"/>
                <a:sym typeface="Times New Roman"/>
              </a:rPr>
              <a:t>In the Graceful connection release, </a:t>
            </a:r>
            <a:r>
              <a:rPr b="1" i="0" lang="en-US" sz="2000" u="none" cap="none" strike="noStrike">
                <a:solidFill>
                  <a:srgbClr val="000000"/>
                </a:solidFill>
                <a:latin typeface="Times New Roman"/>
                <a:ea typeface="Times New Roman"/>
                <a:cs typeface="Times New Roman"/>
                <a:sym typeface="Times New Roman"/>
              </a:rPr>
              <a:t>the connection is open until both parties have closed</a:t>
            </a:r>
            <a:r>
              <a:rPr b="0" i="0" lang="en-US" sz="2000" u="none" cap="none" strike="noStrike">
                <a:solidFill>
                  <a:srgbClr val="000000"/>
                </a:solidFill>
                <a:latin typeface="Times New Roman"/>
                <a:ea typeface="Times New Roman"/>
                <a:cs typeface="Times New Roman"/>
                <a:sym typeface="Times New Roman"/>
              </a:rPr>
              <a:t> their sides of the connection.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Abrupt connection release –</a:t>
            </a:r>
            <a:r>
              <a:rPr b="0" i="0" lang="en-US" sz="2000" u="none" cap="none" strike="noStrike">
                <a:solidFill>
                  <a:srgbClr val="000000"/>
                </a:solidFill>
                <a:latin typeface="Times New Roman"/>
                <a:ea typeface="Times New Roman"/>
                <a:cs typeface="Times New Roman"/>
                <a:sym typeface="Times New Roman"/>
              </a:rPr>
              <a:t> </a:t>
            </a:r>
            <a:br>
              <a:rPr b="0" i="0" lang="en-US" sz="2000" u="none" cap="none" strike="noStrike">
                <a:solidFill>
                  <a:srgbClr val="000000"/>
                </a:solidFill>
                <a:latin typeface="Times New Roman"/>
                <a:ea typeface="Times New Roman"/>
                <a:cs typeface="Times New Roman"/>
                <a:sym typeface="Times New Roman"/>
              </a:rPr>
            </a:br>
            <a:r>
              <a:rPr b="0" i="0" lang="en-US" sz="2000" u="none" cap="none" strike="noStrike">
                <a:solidFill>
                  <a:srgbClr val="000000"/>
                </a:solidFill>
                <a:latin typeface="Times New Roman"/>
                <a:ea typeface="Times New Roman"/>
                <a:cs typeface="Times New Roman"/>
                <a:sym typeface="Times New Roman"/>
              </a:rPr>
              <a:t>In an Abrupt connection release, either one TCP entity </a:t>
            </a:r>
            <a:r>
              <a:rPr b="1" i="0" lang="en-US" sz="2000" u="none" cap="none" strike="noStrike">
                <a:solidFill>
                  <a:schemeClr val="dk1"/>
                </a:solidFill>
                <a:latin typeface="Times New Roman"/>
                <a:ea typeface="Times New Roman"/>
                <a:cs typeface="Times New Roman"/>
                <a:sym typeface="Times New Roman"/>
              </a:rPr>
              <a:t>is forced to close the connection </a:t>
            </a:r>
            <a:r>
              <a:rPr b="0" i="0" lang="en-US" sz="2000" u="none" cap="none" strike="noStrike">
                <a:solidFill>
                  <a:srgbClr val="000000"/>
                </a:solidFill>
                <a:latin typeface="Times New Roman"/>
                <a:ea typeface="Times New Roman"/>
                <a:cs typeface="Times New Roman"/>
                <a:sym typeface="Times New Roman"/>
              </a:rPr>
              <a:t>or one user closes both directions of data transfer. </a:t>
            </a:r>
            <a:endParaRPr b="1" i="0" sz="2000" u="none" cap="none" strike="noStrike">
              <a:solidFill>
                <a:srgbClr val="C00000"/>
              </a:solidFill>
              <a:latin typeface="Times New Roman"/>
              <a:ea typeface="Times New Roman"/>
              <a:cs typeface="Times New Roman"/>
              <a:sym typeface="Times New Roman"/>
            </a:endParaRPr>
          </a:p>
        </p:txBody>
      </p:sp>
      <p:sp>
        <p:nvSpPr>
          <p:cNvPr id="772" name="Google Shape;772;p46"/>
          <p:cNvSpPr txBox="1"/>
          <p:nvPr/>
        </p:nvSpPr>
        <p:spPr>
          <a:xfrm>
            <a:off x="591145" y="780015"/>
            <a:ext cx="698662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2. Closing / Releasing of TCP Connection</a:t>
            </a:r>
            <a:endParaRPr b="1" i="0" sz="2400" u="none" cap="none" strike="noStrike">
              <a:solidFill>
                <a:srgbClr val="C00000"/>
              </a:solidFill>
              <a:latin typeface="Times New Roman"/>
              <a:ea typeface="Times New Roman"/>
              <a:cs typeface="Times New Roman"/>
              <a:sym typeface="Times New Roman"/>
            </a:endParaRPr>
          </a:p>
        </p:txBody>
      </p:sp>
      <p:pic>
        <p:nvPicPr>
          <p:cNvPr id="773" name="Google Shape;773;p4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latin typeface="Times New Roman"/>
                <a:ea typeface="Times New Roman"/>
                <a:cs typeface="Times New Roman"/>
                <a:sym typeface="Times New Roman"/>
              </a:rPr>
              <a:t>‹#›</a:t>
            </a:fld>
            <a:endParaRPr sz="1100">
              <a:latin typeface="Times New Roman"/>
              <a:ea typeface="Times New Roman"/>
              <a:cs typeface="Times New Roman"/>
              <a:sym typeface="Times New Roman"/>
            </a:endParaRPr>
          </a:p>
        </p:txBody>
      </p:sp>
      <p:sp>
        <p:nvSpPr>
          <p:cNvPr id="779" name="Google Shape;779;p47"/>
          <p:cNvSpPr txBox="1"/>
          <p:nvPr>
            <p:ph idx="4294967295" type="title"/>
          </p:nvPr>
        </p:nvSpPr>
        <p:spPr>
          <a:xfrm>
            <a:off x="822960" y="149817"/>
            <a:ext cx="7772400" cy="494783"/>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latin typeface="Times New Roman"/>
              <a:ea typeface="Times New Roman"/>
              <a:cs typeface="Times New Roman"/>
              <a:sym typeface="Times New Roman"/>
            </a:endParaRPr>
          </a:p>
        </p:txBody>
      </p:sp>
      <p:sp>
        <p:nvSpPr>
          <p:cNvPr id="780" name="Google Shape;780;p47"/>
          <p:cNvSpPr/>
          <p:nvPr/>
        </p:nvSpPr>
        <p:spPr>
          <a:xfrm>
            <a:off x="640104" y="824756"/>
            <a:ext cx="8496014" cy="584775"/>
          </a:xfrm>
          <a:prstGeom prst="rect">
            <a:avLst/>
          </a:prstGeom>
          <a:solidFill>
            <a:srgbClr val="E4E8ED"/>
          </a:solid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Graceful Connection Release : </a:t>
            </a:r>
            <a:r>
              <a:rPr b="0" i="0" lang="en-US" sz="1600" u="none" cap="none" strike="noStrike">
                <a:solidFill>
                  <a:srgbClr val="273239"/>
                </a:solidFill>
                <a:latin typeface="Times New Roman"/>
                <a:ea typeface="Times New Roman"/>
                <a:cs typeface="Times New Roman"/>
                <a:sym typeface="Times New Roman"/>
              </a:rPr>
              <a:t>The common way of terminating a TCP connection is by using the </a:t>
            </a:r>
            <a:r>
              <a:rPr b="1" i="0" lang="en-US" sz="1600" u="none" cap="none" strike="noStrike">
                <a:solidFill>
                  <a:srgbClr val="C00000"/>
                </a:solidFill>
                <a:latin typeface="Times New Roman"/>
                <a:ea typeface="Times New Roman"/>
                <a:cs typeface="Times New Roman"/>
                <a:sym typeface="Times New Roman"/>
              </a:rPr>
              <a:t>TCP header’s FIN flag. </a:t>
            </a:r>
            <a:endParaRPr/>
          </a:p>
        </p:txBody>
      </p:sp>
      <p:pic>
        <p:nvPicPr>
          <p:cNvPr descr="Figure 1 – Simplified TCP closing with FIN." id="781" name="Google Shape;781;p47"/>
          <p:cNvPicPr preferRelativeResize="0"/>
          <p:nvPr/>
        </p:nvPicPr>
        <p:blipFill rotWithShape="1">
          <a:blip r:embed="rId3">
            <a:alphaModFix/>
          </a:blip>
          <a:srcRect b="0" l="0" r="0" t="0"/>
          <a:stretch/>
        </p:blipFill>
        <p:spPr>
          <a:xfrm>
            <a:off x="5924206" y="1670950"/>
            <a:ext cx="3144167" cy="2714237"/>
          </a:xfrm>
          <a:prstGeom prst="rect">
            <a:avLst/>
          </a:prstGeom>
          <a:noFill/>
          <a:ln>
            <a:noFill/>
          </a:ln>
        </p:spPr>
      </p:pic>
      <p:sp>
        <p:nvSpPr>
          <p:cNvPr id="782" name="Google Shape;782;p47"/>
          <p:cNvSpPr/>
          <p:nvPr/>
        </p:nvSpPr>
        <p:spPr>
          <a:xfrm>
            <a:off x="678621" y="1397741"/>
            <a:ext cx="5158109" cy="3200876"/>
          </a:xfrm>
          <a:prstGeom prst="rect">
            <a:avLst/>
          </a:prstGeom>
          <a:solidFill>
            <a:srgbClr val="F686F1"/>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101600" lvl="0" marL="0" marR="0" rtl="0" algn="l">
              <a:lnSpc>
                <a:spcPct val="100000"/>
              </a:lnSpc>
              <a:spcBef>
                <a:spcPts val="0"/>
              </a:spcBef>
              <a:spcAft>
                <a:spcPts val="0"/>
              </a:spcAft>
              <a:buClr>
                <a:srgbClr val="000000"/>
              </a:buClr>
              <a:buSzPts val="1600"/>
              <a:buFont typeface="Arial"/>
              <a:buAutoNum type="arabicPeriod"/>
            </a:pPr>
            <a:r>
              <a:rPr b="0" i="1" lang="en-US" sz="1600" u="none" cap="none" strike="noStrike">
                <a:solidFill>
                  <a:srgbClr val="3812D8"/>
                </a:solidFill>
                <a:latin typeface="Times New Roman"/>
                <a:ea typeface="Times New Roman"/>
                <a:cs typeface="Times New Roman"/>
                <a:sym typeface="Times New Roman"/>
              </a:rPr>
              <a:t>A</a:t>
            </a:r>
            <a:r>
              <a:rPr b="0" i="0" lang="en-US" sz="1600" u="none" cap="none" strike="noStrike">
                <a:solidFill>
                  <a:srgbClr val="3812D8"/>
                </a:solidFill>
                <a:latin typeface="Times New Roman"/>
                <a:ea typeface="Times New Roman"/>
                <a:cs typeface="Times New Roman"/>
                <a:sym typeface="Times New Roman"/>
              </a:rPr>
              <a:t> sends a </a:t>
            </a:r>
            <a:r>
              <a:rPr b="1" i="1" lang="en-US" sz="1600" u="none" cap="none" strike="noStrike">
                <a:solidFill>
                  <a:srgbClr val="C00000"/>
                </a:solidFill>
                <a:latin typeface="Times New Roman"/>
                <a:ea typeface="Times New Roman"/>
                <a:cs typeface="Times New Roman"/>
                <a:sym typeface="Times New Roman"/>
              </a:rPr>
              <a:t>FIN</a:t>
            </a:r>
            <a:r>
              <a:rPr b="0" i="0" lang="en-US" sz="1600" u="none" cap="none" strike="noStrike">
                <a:solidFill>
                  <a:srgbClr val="3812D8"/>
                </a:solidFill>
                <a:latin typeface="Times New Roman"/>
                <a:ea typeface="Times New Roman"/>
                <a:cs typeface="Times New Roman"/>
                <a:sym typeface="Times New Roman"/>
              </a:rPr>
              <a:t> packet and waits for a response; it can release some resources but awaits the response of the other part (</a:t>
            </a:r>
            <a:r>
              <a:rPr b="1" i="0" lang="en-US" sz="1600" u="none" cap="none" strike="noStrike">
                <a:solidFill>
                  <a:srgbClr val="3812D8"/>
                </a:solidFill>
                <a:latin typeface="Times New Roman"/>
                <a:ea typeface="Times New Roman"/>
                <a:cs typeface="Times New Roman"/>
                <a:sym typeface="Times New Roman"/>
              </a:rPr>
              <a:t>Fin Wait</a:t>
            </a:r>
            <a:r>
              <a:rPr b="0" i="0" lang="en-US" sz="1600" u="none" cap="none" strike="noStrike">
                <a:solidFill>
                  <a:srgbClr val="3812D8"/>
                </a:solidFill>
                <a:latin typeface="Times New Roman"/>
                <a:ea typeface="Times New Roman"/>
                <a:cs typeface="Times New Roman"/>
                <a:sym typeface="Times New Roman"/>
              </a:rPr>
              <a:t>)</a:t>
            </a:r>
            <a:endParaRPr/>
          </a:p>
          <a:p>
            <a:pPr indent="-101600" lvl="0" marL="0" marR="0" rtl="0" algn="l">
              <a:lnSpc>
                <a:spcPct val="100000"/>
              </a:lnSpc>
              <a:spcBef>
                <a:spcPts val="300"/>
              </a:spcBef>
              <a:spcAft>
                <a:spcPts val="0"/>
              </a:spcAft>
              <a:buClr>
                <a:srgbClr val="000000"/>
              </a:buClr>
              <a:buSzPts val="1600"/>
              <a:buFont typeface="Arial"/>
              <a:buAutoNum type="arabicPeriod"/>
            </a:pPr>
            <a:r>
              <a:rPr b="0" i="1" lang="en-US" sz="1600" u="none" cap="none" strike="noStrike">
                <a:solidFill>
                  <a:schemeClr val="dk1"/>
                </a:solidFill>
                <a:latin typeface="Times New Roman"/>
                <a:ea typeface="Times New Roman"/>
                <a:cs typeface="Times New Roman"/>
                <a:sym typeface="Times New Roman"/>
              </a:rPr>
              <a:t>B </a:t>
            </a:r>
            <a:r>
              <a:rPr b="0" i="0" lang="en-US" sz="1600" u="none" cap="none" strike="noStrike">
                <a:solidFill>
                  <a:schemeClr val="dk1"/>
                </a:solidFill>
                <a:latin typeface="Times New Roman"/>
                <a:ea typeface="Times New Roman"/>
                <a:cs typeface="Times New Roman"/>
                <a:sym typeface="Times New Roman"/>
              </a:rPr>
              <a:t>receives the FIN packet and must release resources; it waits for a closing application level (</a:t>
            </a:r>
            <a:r>
              <a:rPr b="1" i="0" lang="en-US" sz="1600" u="none" cap="none" strike="noStrike">
                <a:solidFill>
                  <a:schemeClr val="dk1"/>
                </a:solidFill>
                <a:latin typeface="Times New Roman"/>
                <a:ea typeface="Times New Roman"/>
                <a:cs typeface="Times New Roman"/>
                <a:sym typeface="Times New Roman"/>
              </a:rPr>
              <a:t>Close Wait</a:t>
            </a:r>
            <a:r>
              <a:rPr b="0" i="0" lang="en-US" sz="1600" u="none" cap="none" strike="noStrike">
                <a:solidFill>
                  <a:schemeClr val="dk1"/>
                </a:solidFill>
                <a:latin typeface="Times New Roman"/>
                <a:ea typeface="Times New Roman"/>
                <a:cs typeface="Times New Roman"/>
                <a:sym typeface="Times New Roman"/>
              </a:rPr>
              <a:t>)</a:t>
            </a:r>
            <a:endParaRPr/>
          </a:p>
          <a:p>
            <a:pPr indent="-101600" lvl="0" marL="0" marR="0" rtl="0" algn="l">
              <a:lnSpc>
                <a:spcPct val="100000"/>
              </a:lnSpc>
              <a:spcBef>
                <a:spcPts val="300"/>
              </a:spcBef>
              <a:spcAft>
                <a:spcPts val="0"/>
              </a:spcAft>
              <a:buClr>
                <a:srgbClr val="000000"/>
              </a:buClr>
              <a:buSzPts val="1600"/>
              <a:buFont typeface="Arial"/>
              <a:buAutoNum type="arabicPeriod"/>
            </a:pPr>
            <a:r>
              <a:rPr b="0" i="1" lang="en-US" sz="1600" u="none" cap="none" strike="noStrike">
                <a:solidFill>
                  <a:srgbClr val="3812D8"/>
                </a:solidFill>
                <a:latin typeface="Times New Roman"/>
                <a:ea typeface="Times New Roman"/>
                <a:cs typeface="Times New Roman"/>
                <a:sym typeface="Times New Roman"/>
              </a:rPr>
              <a:t>B</a:t>
            </a:r>
            <a:r>
              <a:rPr b="0" i="0" lang="en-US" sz="1600" u="none" cap="none" strike="noStrike">
                <a:solidFill>
                  <a:srgbClr val="3812D8"/>
                </a:solidFill>
                <a:latin typeface="Times New Roman"/>
                <a:ea typeface="Times New Roman"/>
                <a:cs typeface="Times New Roman"/>
                <a:sym typeface="Times New Roman"/>
              </a:rPr>
              <a:t> can now send a </a:t>
            </a:r>
            <a:r>
              <a:rPr b="0" i="1" lang="en-US" sz="1600" u="none" cap="none" strike="noStrike">
                <a:solidFill>
                  <a:srgbClr val="3812D8"/>
                </a:solidFill>
                <a:latin typeface="Times New Roman"/>
                <a:ea typeface="Times New Roman"/>
                <a:cs typeface="Times New Roman"/>
                <a:sym typeface="Times New Roman"/>
              </a:rPr>
              <a:t>FIN</a:t>
            </a:r>
            <a:r>
              <a:rPr b="0" i="0" lang="en-US" sz="1600" u="none" cap="none" strike="noStrike">
                <a:solidFill>
                  <a:srgbClr val="3812D8"/>
                </a:solidFill>
                <a:latin typeface="Times New Roman"/>
                <a:ea typeface="Times New Roman"/>
                <a:cs typeface="Times New Roman"/>
                <a:sym typeface="Times New Roman"/>
              </a:rPr>
              <a:t> to </a:t>
            </a:r>
            <a:r>
              <a:rPr b="0" i="1" lang="en-US" sz="1600" u="none" cap="none" strike="noStrike">
                <a:solidFill>
                  <a:srgbClr val="3812D8"/>
                </a:solidFill>
                <a:latin typeface="Times New Roman"/>
                <a:ea typeface="Times New Roman"/>
                <a:cs typeface="Times New Roman"/>
                <a:sym typeface="Times New Roman"/>
              </a:rPr>
              <a:t>A </a:t>
            </a:r>
            <a:r>
              <a:rPr b="0" i="0" lang="en-US" sz="1600" u="none" cap="none" strike="noStrike">
                <a:solidFill>
                  <a:srgbClr val="3812D8"/>
                </a:solidFill>
                <a:latin typeface="Times New Roman"/>
                <a:ea typeface="Times New Roman"/>
                <a:cs typeface="Times New Roman"/>
                <a:sym typeface="Times New Roman"/>
              </a:rPr>
              <a:t>and then await its acknowledgement (</a:t>
            </a:r>
            <a:r>
              <a:rPr b="1" i="0" lang="en-US" sz="1600" u="none" cap="none" strike="noStrike">
                <a:solidFill>
                  <a:srgbClr val="3812D8"/>
                </a:solidFill>
                <a:latin typeface="Times New Roman"/>
                <a:ea typeface="Times New Roman"/>
                <a:cs typeface="Times New Roman"/>
                <a:sym typeface="Times New Roman"/>
              </a:rPr>
              <a:t>Last Ack wait</a:t>
            </a:r>
            <a:r>
              <a:rPr b="0" i="0" lang="en-US" sz="1600" u="none" cap="none" strike="noStrike">
                <a:solidFill>
                  <a:srgbClr val="3812D8"/>
                </a:solidFill>
                <a:latin typeface="Times New Roman"/>
                <a:ea typeface="Times New Roman"/>
                <a:cs typeface="Times New Roman"/>
                <a:sym typeface="Times New Roman"/>
              </a:rPr>
              <a:t>).</a:t>
            </a:r>
            <a:endParaRPr/>
          </a:p>
          <a:p>
            <a:pPr indent="-101600" lvl="0" marL="0" marR="0" rtl="0" algn="l">
              <a:lnSpc>
                <a:spcPct val="100000"/>
              </a:lnSpc>
              <a:spcBef>
                <a:spcPts val="300"/>
              </a:spcBef>
              <a:spcAft>
                <a:spcPts val="0"/>
              </a:spcAft>
              <a:buClr>
                <a:srgbClr val="000000"/>
              </a:buClr>
              <a:buSzPts val="1600"/>
              <a:buFont typeface="Arial"/>
              <a:buAutoNum type="arabicPeriod"/>
            </a:pPr>
            <a:r>
              <a:rPr b="0" i="1" lang="en-US" sz="1600" u="none" cap="none" strike="noStrike">
                <a:solidFill>
                  <a:schemeClr val="dk1"/>
                </a:solidFill>
                <a:latin typeface="Times New Roman"/>
                <a:ea typeface="Times New Roman"/>
                <a:cs typeface="Times New Roman"/>
                <a:sym typeface="Times New Roman"/>
              </a:rPr>
              <a:t>A</a:t>
            </a:r>
            <a:r>
              <a:rPr b="0" i="0" lang="en-US" sz="1600" u="none" cap="none" strike="noStrike">
                <a:solidFill>
                  <a:schemeClr val="dk1"/>
                </a:solidFill>
                <a:latin typeface="Times New Roman"/>
                <a:ea typeface="Times New Roman"/>
                <a:cs typeface="Times New Roman"/>
                <a:sym typeface="Times New Roman"/>
              </a:rPr>
              <a:t> can now fully close its job, but it must wait for network collision (</a:t>
            </a:r>
            <a:r>
              <a:rPr b="1" i="0" lang="en-US" sz="1600" u="none" cap="none" strike="noStrike">
                <a:solidFill>
                  <a:schemeClr val="dk1"/>
                </a:solidFill>
                <a:latin typeface="Times New Roman"/>
                <a:ea typeface="Times New Roman"/>
                <a:cs typeface="Times New Roman"/>
                <a:sym typeface="Times New Roman"/>
              </a:rPr>
              <a:t>Time Wait</a:t>
            </a:r>
            <a:r>
              <a:rPr b="0" i="0" lang="en-US" sz="1600" u="none" cap="none" strike="noStrike">
                <a:solidFill>
                  <a:schemeClr val="dk1"/>
                </a:solidFill>
                <a:latin typeface="Times New Roman"/>
                <a:ea typeface="Times New Roman"/>
                <a:cs typeface="Times New Roman"/>
                <a:sym typeface="Times New Roman"/>
              </a:rPr>
              <a:t>); it may have to send the final ACK another time.</a:t>
            </a:r>
            <a:endParaRPr/>
          </a:p>
          <a:p>
            <a:pPr indent="-101600" lvl="0" marL="0" marR="0" rtl="0" algn="l">
              <a:lnSpc>
                <a:spcPct val="100000"/>
              </a:lnSpc>
              <a:spcBef>
                <a:spcPts val="300"/>
              </a:spcBef>
              <a:spcAft>
                <a:spcPts val="0"/>
              </a:spcAft>
              <a:buClr>
                <a:srgbClr val="000000"/>
              </a:buClr>
              <a:buSzPts val="1600"/>
              <a:buFont typeface="Arial"/>
              <a:buAutoNum type="arabicPeriod"/>
            </a:pPr>
            <a:r>
              <a:rPr b="0" i="1" lang="en-US" sz="1600" u="none" cap="none" strike="noStrike">
                <a:solidFill>
                  <a:srgbClr val="3812D8"/>
                </a:solidFill>
                <a:latin typeface="Times New Roman"/>
                <a:ea typeface="Times New Roman"/>
                <a:cs typeface="Times New Roman"/>
                <a:sym typeface="Times New Roman"/>
              </a:rPr>
              <a:t>B</a:t>
            </a:r>
            <a:r>
              <a:rPr b="0" i="0" lang="en-US" sz="1600" u="none" cap="none" strike="noStrike">
                <a:solidFill>
                  <a:srgbClr val="3812D8"/>
                </a:solidFill>
                <a:latin typeface="Times New Roman"/>
                <a:ea typeface="Times New Roman"/>
                <a:cs typeface="Times New Roman"/>
                <a:sym typeface="Times New Roman"/>
              </a:rPr>
              <a:t> eventually receives the final ACK and destroys (kills) the connection.`</a:t>
            </a:r>
            <a:endParaRPr b="0" i="0" sz="1600" u="none" cap="none" strike="noStrike">
              <a:solidFill>
                <a:srgbClr val="3812D8"/>
              </a:solidFill>
              <a:latin typeface="Times New Roman"/>
              <a:ea typeface="Times New Roman"/>
              <a:cs typeface="Times New Roman"/>
              <a:sym typeface="Times New Roman"/>
            </a:endParaRPr>
          </a:p>
        </p:txBody>
      </p:sp>
      <p:cxnSp>
        <p:nvCxnSpPr>
          <p:cNvPr id="783" name="Google Shape;783;p4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84" name="Google Shape;784;p4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85" name="Google Shape;785;p4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86" name="Google Shape;786;p4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787" name="Google Shape;787;p4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
        <p:nvSpPr>
          <p:cNvPr id="788" name="Google Shape;788;p4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789" name="Google Shape;789;p4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CN Module 3 PPT     T6   2021-22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latin typeface="Times New Roman"/>
                <a:ea typeface="Times New Roman"/>
                <a:cs typeface="Times New Roman"/>
                <a:sym typeface="Times New Roman"/>
              </a:rPr>
              <a:t>11/18/2022</a:t>
            </a:r>
            <a:endParaRPr sz="1100">
              <a:latin typeface="Times New Roman"/>
              <a:ea typeface="Times New Roman"/>
              <a:cs typeface="Times New Roman"/>
              <a:sym typeface="Times New Roman"/>
            </a:endParaRPr>
          </a:p>
        </p:txBody>
      </p:sp>
      <p:sp>
        <p:nvSpPr>
          <p:cNvPr id="795" name="Google Shape;795;p4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latin typeface="Times New Roman"/>
                <a:ea typeface="Times New Roman"/>
                <a:cs typeface="Times New Roman"/>
                <a:sym typeface="Times New Roman"/>
              </a:rPr>
              <a:t>CN Module 3 PPT     T6   2021-22   </a:t>
            </a:r>
            <a:endParaRPr sz="1100">
              <a:latin typeface="Times New Roman"/>
              <a:ea typeface="Times New Roman"/>
              <a:cs typeface="Times New Roman"/>
              <a:sym typeface="Times New Roman"/>
            </a:endParaRPr>
          </a:p>
        </p:txBody>
      </p:sp>
      <p:sp>
        <p:nvSpPr>
          <p:cNvPr id="796" name="Google Shape;796;p4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latin typeface="Times New Roman"/>
                <a:ea typeface="Times New Roman"/>
                <a:cs typeface="Times New Roman"/>
                <a:sym typeface="Times New Roman"/>
              </a:rPr>
              <a:t>‹#›</a:t>
            </a:fld>
            <a:endParaRPr sz="1100">
              <a:latin typeface="Times New Roman"/>
              <a:ea typeface="Times New Roman"/>
              <a:cs typeface="Times New Roman"/>
              <a:sym typeface="Times New Roman"/>
            </a:endParaRPr>
          </a:p>
        </p:txBody>
      </p:sp>
      <p:sp>
        <p:nvSpPr>
          <p:cNvPr id="797" name="Google Shape;797;p48"/>
          <p:cNvSpPr txBox="1"/>
          <p:nvPr>
            <p:ph idx="4294967295" type="title"/>
          </p:nvPr>
        </p:nvSpPr>
        <p:spPr>
          <a:xfrm>
            <a:off x="580429" y="0"/>
            <a:ext cx="7772400" cy="85725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Transmission Control Protocol [TCP] (Cntd.)</a:t>
            </a:r>
            <a:endParaRPr>
              <a:latin typeface="Times New Roman"/>
              <a:ea typeface="Times New Roman"/>
              <a:cs typeface="Times New Roman"/>
              <a:sym typeface="Times New Roman"/>
            </a:endParaRPr>
          </a:p>
        </p:txBody>
      </p:sp>
      <p:sp>
        <p:nvSpPr>
          <p:cNvPr id="798" name="Google Shape;798;p48"/>
          <p:cNvSpPr txBox="1"/>
          <p:nvPr/>
        </p:nvSpPr>
        <p:spPr>
          <a:xfrm>
            <a:off x="708420" y="660946"/>
            <a:ext cx="698662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0000"/>
                </a:solidFill>
                <a:latin typeface="Times New Roman"/>
                <a:ea typeface="Times New Roman"/>
                <a:cs typeface="Times New Roman"/>
                <a:sym typeface="Times New Roman"/>
              </a:rPr>
              <a:t>Closing / Releasing of TCP Connection</a:t>
            </a:r>
            <a:endParaRPr b="1" i="0" sz="2400" u="none" cap="none" strike="noStrike">
              <a:solidFill>
                <a:srgbClr val="FF0000"/>
              </a:solidFill>
              <a:latin typeface="Times New Roman"/>
              <a:ea typeface="Times New Roman"/>
              <a:cs typeface="Times New Roman"/>
              <a:sym typeface="Times New Roman"/>
            </a:endParaRPr>
          </a:p>
        </p:txBody>
      </p:sp>
      <p:sp>
        <p:nvSpPr>
          <p:cNvPr id="799" name="Google Shape;799;p48"/>
          <p:cNvSpPr/>
          <p:nvPr/>
        </p:nvSpPr>
        <p:spPr>
          <a:xfrm>
            <a:off x="708420" y="1154132"/>
            <a:ext cx="8338303" cy="3385542"/>
          </a:xfrm>
          <a:prstGeom prst="rect">
            <a:avLst/>
          </a:prstGeom>
          <a:solidFill>
            <a:srgbClr val="84B2F6"/>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Abrupt connection release :</a:t>
            </a:r>
            <a:r>
              <a:rPr b="0" i="0" lang="en-US" sz="1600" u="none" cap="none" strike="noStrike">
                <a:solidFill>
                  <a:srgbClr val="273239"/>
                </a:solidFill>
                <a:latin typeface="Times New Roman"/>
                <a:ea typeface="Times New Roman"/>
                <a:cs typeface="Times New Roman"/>
                <a:sym typeface="Times New Roman"/>
              </a:rPr>
              <a:t> </a:t>
            </a:r>
            <a:br>
              <a:rPr b="0" i="0" lang="en-US" sz="1600" u="none" cap="none" strike="noStrike">
                <a:solidFill>
                  <a:srgbClr val="273239"/>
                </a:solidFill>
                <a:latin typeface="Times New Roman"/>
                <a:ea typeface="Times New Roman"/>
                <a:cs typeface="Times New Roman"/>
                <a:sym typeface="Times New Roman"/>
              </a:rPr>
            </a:br>
            <a:r>
              <a:rPr b="0" i="0" lang="en-US" sz="1800" u="none" cap="none" strike="noStrike">
                <a:solidFill>
                  <a:srgbClr val="273239"/>
                </a:solidFill>
                <a:latin typeface="Times New Roman"/>
                <a:ea typeface="Times New Roman"/>
                <a:cs typeface="Times New Roman"/>
                <a:sym typeface="Times New Roman"/>
              </a:rPr>
              <a:t>An abrupt connection release is carried out when an </a:t>
            </a:r>
            <a:r>
              <a:rPr b="1" i="0" lang="en-US" sz="2000" u="none" cap="none" strike="noStrike">
                <a:solidFill>
                  <a:srgbClr val="C00000"/>
                </a:solidFill>
                <a:latin typeface="Times New Roman"/>
                <a:ea typeface="Times New Roman"/>
                <a:cs typeface="Times New Roman"/>
                <a:sym typeface="Times New Roman"/>
              </a:rPr>
              <a:t>RST</a:t>
            </a:r>
            <a:r>
              <a:rPr b="0" i="0" lang="en-US" sz="1800" u="none" cap="none" strike="noStrike">
                <a:solidFill>
                  <a:srgbClr val="273239"/>
                </a:solidFill>
                <a:latin typeface="Times New Roman"/>
                <a:ea typeface="Times New Roman"/>
                <a:cs typeface="Times New Roman"/>
                <a:sym typeface="Times New Roman"/>
              </a:rPr>
              <a:t> segment is sent. An RST segment can be sent for the below reasons: </a:t>
            </a:r>
            <a:endParaRPr/>
          </a:p>
          <a:p>
            <a:pPr indent="0" lvl="0" marL="0" marR="0" rtl="0" algn="l">
              <a:lnSpc>
                <a:spcPct val="100000"/>
              </a:lnSpc>
              <a:spcBef>
                <a:spcPts val="0"/>
              </a:spcBef>
              <a:spcAft>
                <a:spcPts val="0"/>
              </a:spcAft>
              <a:buNone/>
            </a:pPr>
            <a:r>
              <a:rPr b="0" i="0" lang="en-US" sz="1800" u="none" cap="none" strike="noStrike">
                <a:solidFill>
                  <a:srgbClr val="273239"/>
                </a:solidFill>
                <a:latin typeface="Times New Roman"/>
                <a:ea typeface="Times New Roman"/>
                <a:cs typeface="Times New Roman"/>
                <a:sym typeface="Times New Roman"/>
              </a:rPr>
              <a:t> </a:t>
            </a:r>
            <a:endParaRPr/>
          </a:p>
          <a:p>
            <a:pPr indent="-114300" lvl="0" marL="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C00000"/>
                </a:solidFill>
                <a:latin typeface="Times New Roman"/>
                <a:ea typeface="Times New Roman"/>
                <a:cs typeface="Times New Roman"/>
                <a:sym typeface="Times New Roman"/>
              </a:rPr>
              <a:t>When a non-SYN segment was received for a non-existing TCP connection. </a:t>
            </a:r>
            <a:br>
              <a:rPr b="0" i="0" lang="en-US" sz="1800" u="none" cap="none" strike="noStrike">
                <a:solidFill>
                  <a:srgbClr val="C00000"/>
                </a:solidFill>
                <a:latin typeface="Times New Roman"/>
                <a:ea typeface="Times New Roman"/>
                <a:cs typeface="Times New Roman"/>
                <a:sym typeface="Times New Roman"/>
              </a:rPr>
            </a:br>
            <a:r>
              <a:rPr b="0" i="0" lang="en-US" sz="1800" u="none" cap="none" strike="noStrike">
                <a:solidFill>
                  <a:srgbClr val="273239"/>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In an open connection, some TCP implementations send an RST segment when a segment with an invalid header is received. This will prevent attacks by closing the corresponding connection. </a:t>
            </a:r>
            <a:br>
              <a:rPr b="0" i="0" lang="en-US" sz="1800" u="none" cap="none" strike="noStrike">
                <a:solidFill>
                  <a:schemeClr val="dk1"/>
                </a:solidFill>
                <a:latin typeface="Times New Roman"/>
                <a:ea typeface="Times New Roman"/>
                <a:cs typeface="Times New Roman"/>
                <a:sym typeface="Times New Roman"/>
              </a:rPr>
            </a:br>
            <a:r>
              <a:rPr b="0" i="0" lang="en-US" sz="1800" u="none" cap="none" strike="noStrike">
                <a:solidFill>
                  <a:srgbClr val="273239"/>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When some implementations need to close an existing TCP connection, they send an </a:t>
            </a:r>
            <a:r>
              <a:rPr b="1" i="0" lang="en-US" sz="1800" u="none" cap="none" strike="noStrike">
                <a:solidFill>
                  <a:schemeClr val="dk1"/>
                </a:solidFill>
                <a:latin typeface="Times New Roman"/>
                <a:ea typeface="Times New Roman"/>
                <a:cs typeface="Times New Roman"/>
                <a:sym typeface="Times New Roman"/>
              </a:rPr>
              <a:t>RST segment. </a:t>
            </a:r>
            <a:r>
              <a:rPr b="0" i="0" lang="en-US" sz="1800" u="none" cap="none" strike="noStrike">
                <a:solidFill>
                  <a:schemeClr val="dk1"/>
                </a:solidFill>
                <a:latin typeface="Times New Roman"/>
                <a:ea typeface="Times New Roman"/>
                <a:cs typeface="Times New Roman"/>
                <a:sym typeface="Times New Roman"/>
              </a:rPr>
              <a:t>They will close an existing TCP connection for the following reasons: </a:t>
            </a:r>
            <a:endParaRPr b="0" i="0" sz="18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Lack of resources to support the connection </a:t>
            </a:r>
            <a:endParaRPr b="0" i="0" sz="18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The remote host is now unreachable and has stopped responding.</a:t>
            </a:r>
            <a:endParaRPr b="0" i="0" sz="1600" u="none" cap="none" strike="noStrike">
              <a:solidFill>
                <a:schemeClr val="dk1"/>
              </a:solidFill>
              <a:latin typeface="Times New Roman"/>
              <a:ea typeface="Times New Roman"/>
              <a:cs typeface="Times New Roman"/>
              <a:sym typeface="Times New Roman"/>
            </a:endParaRPr>
          </a:p>
        </p:txBody>
      </p:sp>
      <p:cxnSp>
        <p:nvCxnSpPr>
          <p:cNvPr id="800" name="Google Shape;800;p4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01" name="Google Shape;801;p4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802" name="Google Shape;802;p4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03" name="Google Shape;803;p4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804" name="Google Shape;804;p4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810" name="Google Shape;810;p4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811" name="Google Shape;811;p4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812" name="Google Shape;812;p49"/>
          <p:cNvSpPr txBox="1"/>
          <p:nvPr>
            <p:ph idx="4294967295" type="title"/>
          </p:nvPr>
        </p:nvSpPr>
        <p:spPr>
          <a:xfrm>
            <a:off x="144953" y="-82815"/>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3200">
                <a:solidFill>
                  <a:srgbClr val="C00000"/>
                </a:solidFill>
                <a:latin typeface="Times New Roman"/>
                <a:ea typeface="Times New Roman"/>
                <a:cs typeface="Times New Roman"/>
                <a:sym typeface="Times New Roman"/>
              </a:rPr>
              <a:t>User Datagram Protocol [UDP]</a:t>
            </a:r>
            <a:endParaRPr sz="3200">
              <a:solidFill>
                <a:srgbClr val="C00000"/>
              </a:solidFill>
              <a:latin typeface="Times New Roman"/>
              <a:ea typeface="Times New Roman"/>
              <a:cs typeface="Times New Roman"/>
              <a:sym typeface="Times New Roman"/>
            </a:endParaRPr>
          </a:p>
        </p:txBody>
      </p:sp>
      <p:sp>
        <p:nvSpPr>
          <p:cNvPr id="813" name="Google Shape;813;p49"/>
          <p:cNvSpPr txBox="1"/>
          <p:nvPr/>
        </p:nvSpPr>
        <p:spPr>
          <a:xfrm>
            <a:off x="565642" y="752379"/>
            <a:ext cx="8515349" cy="2006975"/>
          </a:xfrm>
          <a:prstGeom prst="rect">
            <a:avLst/>
          </a:prstGeom>
          <a:noFill/>
          <a:ln>
            <a:noFill/>
          </a:ln>
        </p:spPr>
        <p:txBody>
          <a:bodyPr anchorCtr="0" anchor="t" bIns="34275" lIns="68575" spcFirstLastPara="1" rIns="68575" wrap="square" tIns="34275">
            <a:noAutofit/>
          </a:bodyPr>
          <a:lstStyle/>
          <a:p>
            <a:pPr indent="-285750" lvl="0" marL="361950" marR="0" rtl="0" algn="l">
              <a:lnSpc>
                <a:spcPct val="80000"/>
              </a:lnSpc>
              <a:spcBef>
                <a:spcPts val="0"/>
              </a:spcBef>
              <a:spcAft>
                <a:spcPts val="0"/>
              </a:spcAft>
              <a:buClr>
                <a:srgbClr val="CC0000"/>
              </a:buClr>
              <a:buSzPts val="1800"/>
              <a:buFont typeface="Noto Sans Symbols"/>
              <a:buChar char="⮚"/>
            </a:pPr>
            <a:r>
              <a:rPr b="0" i="0" lang="en-US" sz="2000" u="none" cap="none" strike="noStrike">
                <a:solidFill>
                  <a:srgbClr val="000066"/>
                </a:solidFill>
                <a:latin typeface="Times New Roman"/>
                <a:ea typeface="Times New Roman"/>
                <a:cs typeface="Times New Roman"/>
                <a:sym typeface="Times New Roman"/>
              </a:rPr>
              <a:t>Connectionless Transport Protocol.</a:t>
            </a:r>
            <a:endParaRPr b="0" i="0" sz="1200" u="none" cap="none" strike="noStrike">
              <a:solidFill>
                <a:srgbClr val="000000"/>
              </a:solidFill>
              <a:latin typeface="Times New Roman"/>
              <a:ea typeface="Times New Roman"/>
              <a:cs typeface="Times New Roman"/>
              <a:sym typeface="Times New Roman"/>
            </a:endParaRPr>
          </a:p>
          <a:p>
            <a:pPr indent="-285750" lvl="0" marL="361950" marR="0" rtl="0" algn="l">
              <a:lnSpc>
                <a:spcPct val="80000"/>
              </a:lnSpc>
              <a:spcBef>
                <a:spcPts val="900"/>
              </a:spcBef>
              <a:spcAft>
                <a:spcPts val="0"/>
              </a:spcAft>
              <a:buClr>
                <a:srgbClr val="CC0000"/>
              </a:buClr>
              <a:buSzPts val="1800"/>
              <a:buFont typeface="Noto Sans Symbols"/>
              <a:buChar char="⮚"/>
            </a:pPr>
            <a:r>
              <a:rPr b="0" i="0" lang="en-US" sz="2000" u="none" cap="none" strike="noStrike">
                <a:solidFill>
                  <a:srgbClr val="000066"/>
                </a:solidFill>
                <a:latin typeface="Times New Roman"/>
                <a:ea typeface="Times New Roman"/>
                <a:cs typeface="Times New Roman"/>
                <a:sym typeface="Times New Roman"/>
              </a:rPr>
              <a:t>UDP transmits segments consisting of an </a:t>
            </a:r>
            <a:r>
              <a:rPr b="1" i="0" lang="en-US" sz="2000" u="none" cap="none" strike="noStrike">
                <a:solidFill>
                  <a:srgbClr val="C00000"/>
                </a:solidFill>
                <a:latin typeface="Times New Roman"/>
                <a:ea typeface="Times New Roman"/>
                <a:cs typeface="Times New Roman"/>
                <a:sym typeface="Times New Roman"/>
              </a:rPr>
              <a:t>8-byte fixed size header </a:t>
            </a:r>
            <a:r>
              <a:rPr b="0" i="0" lang="en-US" sz="2000" u="none" cap="none" strike="noStrike">
                <a:solidFill>
                  <a:srgbClr val="000066"/>
                </a:solidFill>
                <a:latin typeface="Times New Roman"/>
                <a:ea typeface="Times New Roman"/>
                <a:cs typeface="Times New Roman"/>
                <a:sym typeface="Times New Roman"/>
              </a:rPr>
              <a:t>followed by the payload.</a:t>
            </a:r>
            <a:endParaRPr b="0" i="0" sz="1200" u="none" cap="none" strike="noStrike">
              <a:solidFill>
                <a:srgbClr val="000000"/>
              </a:solidFill>
              <a:latin typeface="Times New Roman"/>
              <a:ea typeface="Times New Roman"/>
              <a:cs typeface="Times New Roman"/>
              <a:sym typeface="Times New Roman"/>
            </a:endParaRPr>
          </a:p>
          <a:p>
            <a:pPr indent="-285750" lvl="0" marL="361950" marR="0" rtl="0" algn="l">
              <a:lnSpc>
                <a:spcPct val="80000"/>
              </a:lnSpc>
              <a:spcBef>
                <a:spcPts val="900"/>
              </a:spcBef>
              <a:spcAft>
                <a:spcPts val="0"/>
              </a:spcAft>
              <a:buClr>
                <a:srgbClr val="CC0000"/>
              </a:buClr>
              <a:buSzPts val="1800"/>
              <a:buFont typeface="Noto Sans Symbols"/>
              <a:buChar char="⮚"/>
            </a:pPr>
            <a:r>
              <a:rPr b="0" i="0" lang="en-US" sz="1800" u="none" cap="none" strike="noStrike">
                <a:solidFill>
                  <a:srgbClr val="000066"/>
                </a:solidFill>
                <a:latin typeface="Times New Roman"/>
                <a:ea typeface="Times New Roman"/>
                <a:cs typeface="Times New Roman"/>
                <a:sym typeface="Times New Roman"/>
              </a:rPr>
              <a:t>The header is shown below </a:t>
            </a:r>
            <a:r>
              <a:rPr b="1" i="0" lang="en-US" sz="1600" u="none" cap="none" strike="noStrike">
                <a:solidFill>
                  <a:srgbClr val="000066"/>
                </a:solidFill>
                <a:latin typeface="Times New Roman"/>
                <a:ea typeface="Times New Roman"/>
                <a:cs typeface="Times New Roman"/>
                <a:sym typeface="Times New Roman"/>
              </a:rPr>
              <a:t>UDP header in hexadecimal format</a:t>
            </a:r>
            <a:r>
              <a:rPr b="0" i="0" lang="en-US" sz="1600" u="none" cap="none" strike="noStrike">
                <a:solidFill>
                  <a:srgbClr val="000066"/>
                </a:solidFill>
                <a:latin typeface="Times New Roman"/>
                <a:ea typeface="Times New Roman"/>
                <a:cs typeface="Times New Roman"/>
                <a:sym typeface="Times New Roman"/>
              </a:rPr>
              <a:t> </a:t>
            </a:r>
            <a:r>
              <a:rPr b="1" i="0" lang="en-US" sz="2000" u="none" cap="none" strike="noStrike">
                <a:solidFill>
                  <a:srgbClr val="C00000"/>
                </a:solidFill>
                <a:latin typeface="Times New Roman"/>
                <a:ea typeface="Times New Roman"/>
                <a:cs typeface="Times New Roman"/>
                <a:sym typeface="Times New Roman"/>
              </a:rPr>
              <a:t>CB84</a:t>
            </a:r>
            <a:r>
              <a:rPr b="1" i="0" lang="en-US" sz="2000" u="none" cap="none" strike="noStrike">
                <a:solidFill>
                  <a:schemeClr val="dk1"/>
                </a:solidFill>
                <a:latin typeface="Times New Roman"/>
                <a:ea typeface="Times New Roman"/>
                <a:cs typeface="Times New Roman"/>
                <a:sym typeface="Times New Roman"/>
              </a:rPr>
              <a:t>000D</a:t>
            </a:r>
            <a:r>
              <a:rPr b="1" i="0" lang="en-US" sz="2000" u="none" cap="none" strike="noStrike">
                <a:solidFill>
                  <a:srgbClr val="C00000"/>
                </a:solidFill>
                <a:latin typeface="Times New Roman"/>
                <a:ea typeface="Times New Roman"/>
                <a:cs typeface="Times New Roman"/>
                <a:sym typeface="Times New Roman"/>
              </a:rPr>
              <a:t>001C</a:t>
            </a:r>
            <a:r>
              <a:rPr b="1" i="0" lang="en-US" sz="2000" u="none" cap="none" strike="noStrike">
                <a:solidFill>
                  <a:schemeClr val="dk1"/>
                </a:solidFill>
                <a:latin typeface="Times New Roman"/>
                <a:ea typeface="Times New Roman"/>
                <a:cs typeface="Times New Roman"/>
                <a:sym typeface="Times New Roman"/>
              </a:rPr>
              <a:t>001C</a:t>
            </a:r>
            <a:endParaRPr b="1" i="0" sz="1200" u="none" cap="none" strike="noStrike">
              <a:solidFill>
                <a:srgbClr val="000000"/>
              </a:solidFill>
              <a:latin typeface="Times New Roman"/>
              <a:ea typeface="Times New Roman"/>
              <a:cs typeface="Times New Roman"/>
              <a:sym typeface="Times New Roman"/>
            </a:endParaRPr>
          </a:p>
          <a:p>
            <a:pPr indent="-171450" lvl="0" marL="361950" marR="0" rtl="0" algn="l">
              <a:lnSpc>
                <a:spcPct val="80000"/>
              </a:lnSpc>
              <a:spcBef>
                <a:spcPts val="900"/>
              </a:spcBef>
              <a:spcAft>
                <a:spcPts val="0"/>
              </a:spcAft>
              <a:buClr>
                <a:srgbClr val="CC0000"/>
              </a:buClr>
              <a:buSzPts val="1800"/>
              <a:buFont typeface="Noto Sans Symbols"/>
              <a:buNone/>
            </a:pPr>
            <a:r>
              <a:t/>
            </a:r>
            <a:endParaRPr b="0" i="0" sz="1100" u="none" cap="none" strike="noStrike">
              <a:solidFill>
                <a:srgbClr val="000000"/>
              </a:solidFill>
              <a:latin typeface="Times New Roman"/>
              <a:ea typeface="Times New Roman"/>
              <a:cs typeface="Times New Roman"/>
              <a:sym typeface="Times New Roman"/>
            </a:endParaRPr>
          </a:p>
        </p:txBody>
      </p:sp>
      <p:sp>
        <p:nvSpPr>
          <p:cNvPr id="814" name="Google Shape;814;p49"/>
          <p:cNvSpPr txBox="1"/>
          <p:nvPr/>
        </p:nvSpPr>
        <p:spPr>
          <a:xfrm>
            <a:off x="807442" y="4249322"/>
            <a:ext cx="3830241" cy="28929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Figure:</a:t>
            </a:r>
            <a:r>
              <a:rPr b="0" i="0" lang="en-US" sz="1800" u="none" cap="none" strike="noStrike">
                <a:solidFill>
                  <a:schemeClr val="dk1"/>
                </a:solidFill>
                <a:latin typeface="Times New Roman"/>
                <a:ea typeface="Times New Roman"/>
                <a:cs typeface="Times New Roman"/>
                <a:sym typeface="Times New Roman"/>
              </a:rPr>
              <a:t> The UDP header.</a:t>
            </a:r>
            <a:endParaRPr b="0" i="0" sz="1100" u="none" cap="none" strike="noStrike">
              <a:solidFill>
                <a:srgbClr val="000000"/>
              </a:solidFill>
              <a:latin typeface="Arial"/>
              <a:ea typeface="Arial"/>
              <a:cs typeface="Arial"/>
              <a:sym typeface="Arial"/>
            </a:endParaRPr>
          </a:p>
        </p:txBody>
      </p:sp>
      <p:pic>
        <p:nvPicPr>
          <p:cNvPr id="815" name="Google Shape;815;p49"/>
          <p:cNvPicPr preferRelativeResize="0"/>
          <p:nvPr/>
        </p:nvPicPr>
        <p:blipFill rotWithShape="1">
          <a:blip r:embed="rId3">
            <a:alphaModFix/>
          </a:blip>
          <a:srcRect b="0" l="0" r="0" t="0"/>
          <a:stretch/>
        </p:blipFill>
        <p:spPr>
          <a:xfrm>
            <a:off x="708420" y="2015613"/>
            <a:ext cx="4886135" cy="2275475"/>
          </a:xfrm>
          <a:prstGeom prst="rect">
            <a:avLst/>
          </a:prstGeom>
          <a:noFill/>
          <a:ln>
            <a:noFill/>
          </a:ln>
        </p:spPr>
      </p:pic>
      <p:cxnSp>
        <p:nvCxnSpPr>
          <p:cNvPr id="816" name="Google Shape;816;p4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17" name="Google Shape;817;p4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18" name="Google Shape;818;p49"/>
          <p:cNvCxnSpPr/>
          <p:nvPr/>
        </p:nvCxnSpPr>
        <p:spPr>
          <a:xfrm>
            <a:off x="0" y="4608197"/>
            <a:ext cx="9144000" cy="0"/>
          </a:xfrm>
          <a:prstGeom prst="straightConnector1">
            <a:avLst/>
          </a:prstGeom>
          <a:noFill/>
          <a:ln cap="flat" cmpd="sng" w="15875">
            <a:solidFill>
              <a:srgbClr val="00B050"/>
            </a:solidFill>
            <a:prstDash val="solid"/>
            <a:round/>
            <a:headEnd len="sm" w="sm" type="none"/>
            <a:tailEnd len="sm" w="sm" type="none"/>
          </a:ln>
        </p:spPr>
      </p:cxnSp>
      <p:pic>
        <p:nvPicPr>
          <p:cNvPr id="819" name="Google Shape;819;p4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820" name="Google Shape;820;p4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
        <p:nvSpPr>
          <p:cNvPr id="821" name="Google Shape;821;p49"/>
          <p:cNvSpPr/>
          <p:nvPr/>
        </p:nvSpPr>
        <p:spPr>
          <a:xfrm>
            <a:off x="5594554" y="2169891"/>
            <a:ext cx="3549445" cy="2048253"/>
          </a:xfrm>
          <a:prstGeom prst="rect">
            <a:avLst/>
          </a:prstGeom>
          <a:noFill/>
          <a:ln>
            <a:noFill/>
          </a:ln>
        </p:spPr>
        <p:txBody>
          <a:bodyPr anchorCtr="0" anchor="t" bIns="45700" lIns="91425" spcFirstLastPara="1" rIns="91425" wrap="square" tIns="45700">
            <a:spAutoFit/>
          </a:bodyPr>
          <a:lstStyle/>
          <a:p>
            <a:pPr indent="-254000" lvl="0" marL="330200" marR="0" rtl="0" algn="l">
              <a:lnSpc>
                <a:spcPct val="80000"/>
              </a:lnSpc>
              <a:spcBef>
                <a:spcPts val="0"/>
              </a:spcBef>
              <a:spcAft>
                <a:spcPts val="0"/>
              </a:spcAft>
              <a:buClr>
                <a:srgbClr val="CC0000"/>
              </a:buClr>
              <a:buSzPts val="1800"/>
              <a:buFont typeface="Times New Roman"/>
              <a:buChar char="⮚"/>
            </a:pPr>
            <a:r>
              <a:rPr b="0" i="0" lang="en-US" sz="1400" u="none" cap="none" strike="noStrike">
                <a:solidFill>
                  <a:srgbClr val="000066"/>
                </a:solidFill>
                <a:latin typeface="Times New Roman"/>
                <a:ea typeface="Times New Roman"/>
                <a:cs typeface="Times New Roman"/>
                <a:sym typeface="Times New Roman"/>
              </a:rPr>
              <a:t>What is the </a:t>
            </a:r>
            <a:r>
              <a:rPr b="1" i="0" lang="en-US" sz="1400" u="none" cap="none" strike="noStrike">
                <a:solidFill>
                  <a:srgbClr val="C00000"/>
                </a:solidFill>
                <a:latin typeface="Times New Roman"/>
                <a:ea typeface="Times New Roman"/>
                <a:cs typeface="Times New Roman"/>
                <a:sym typeface="Times New Roman"/>
              </a:rPr>
              <a:t>source port number</a:t>
            </a:r>
            <a:r>
              <a:rPr b="0" i="0" lang="en-US" sz="1400" u="none" cap="none" strike="noStrike">
                <a:solidFill>
                  <a:srgbClr val="000066"/>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254000" lvl="0" marL="330200" marR="0" rtl="0" algn="l">
              <a:lnSpc>
                <a:spcPct val="80000"/>
              </a:lnSpc>
              <a:spcBef>
                <a:spcPts val="900"/>
              </a:spcBef>
              <a:spcAft>
                <a:spcPts val="0"/>
              </a:spcAft>
              <a:buClr>
                <a:srgbClr val="CC0000"/>
              </a:buClr>
              <a:buSzPts val="1800"/>
              <a:buFont typeface="Times New Roman"/>
              <a:buChar char="⮚"/>
            </a:pPr>
            <a:r>
              <a:rPr b="0" i="0" lang="en-US" sz="1400" u="none" cap="none" strike="noStrike">
                <a:solidFill>
                  <a:srgbClr val="000066"/>
                </a:solidFill>
                <a:latin typeface="Times New Roman"/>
                <a:ea typeface="Times New Roman"/>
                <a:cs typeface="Times New Roman"/>
                <a:sym typeface="Times New Roman"/>
              </a:rPr>
              <a:t>What is the </a:t>
            </a:r>
            <a:r>
              <a:rPr b="1" i="0" lang="en-US" sz="1400" u="none" cap="none" strike="noStrike">
                <a:solidFill>
                  <a:srgbClr val="C00000"/>
                </a:solidFill>
                <a:latin typeface="Times New Roman"/>
                <a:ea typeface="Times New Roman"/>
                <a:cs typeface="Times New Roman"/>
                <a:sym typeface="Times New Roman"/>
              </a:rPr>
              <a:t>destination port number</a:t>
            </a:r>
            <a:r>
              <a:rPr b="0" i="0" lang="en-US" sz="1400" u="none" cap="none" strike="noStrike">
                <a:solidFill>
                  <a:srgbClr val="000066"/>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254000" lvl="0" marL="330200" marR="0" rtl="0" algn="l">
              <a:lnSpc>
                <a:spcPct val="80000"/>
              </a:lnSpc>
              <a:spcBef>
                <a:spcPts val="900"/>
              </a:spcBef>
              <a:spcAft>
                <a:spcPts val="0"/>
              </a:spcAft>
              <a:buClr>
                <a:srgbClr val="CC0000"/>
              </a:buClr>
              <a:buSzPts val="1800"/>
              <a:buFont typeface="Times New Roman"/>
              <a:buChar char="⮚"/>
            </a:pPr>
            <a:r>
              <a:rPr b="0" i="0" lang="en-US" sz="1400" u="none" cap="none" strike="noStrike">
                <a:solidFill>
                  <a:srgbClr val="000066"/>
                </a:solidFill>
                <a:latin typeface="Times New Roman"/>
                <a:ea typeface="Times New Roman"/>
                <a:cs typeface="Times New Roman"/>
                <a:sym typeface="Times New Roman"/>
              </a:rPr>
              <a:t>What is the </a:t>
            </a:r>
            <a:r>
              <a:rPr b="1" i="0" lang="en-US" sz="1400" u="none" cap="none" strike="noStrike">
                <a:solidFill>
                  <a:srgbClr val="C00000"/>
                </a:solidFill>
                <a:latin typeface="Times New Roman"/>
                <a:ea typeface="Times New Roman"/>
                <a:cs typeface="Times New Roman"/>
                <a:sym typeface="Times New Roman"/>
              </a:rPr>
              <a:t>total length of the user datagram</a:t>
            </a:r>
            <a:r>
              <a:rPr b="0" i="0" lang="en-US" sz="1400" u="none" cap="none" strike="noStrike">
                <a:solidFill>
                  <a:srgbClr val="000066"/>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254000" lvl="0" marL="330200" marR="0" rtl="0" algn="l">
              <a:lnSpc>
                <a:spcPct val="80000"/>
              </a:lnSpc>
              <a:spcBef>
                <a:spcPts val="900"/>
              </a:spcBef>
              <a:spcAft>
                <a:spcPts val="0"/>
              </a:spcAft>
              <a:buClr>
                <a:srgbClr val="CC0000"/>
              </a:buClr>
              <a:buSzPts val="1800"/>
              <a:buFont typeface="Times New Roman"/>
              <a:buChar char="⮚"/>
            </a:pPr>
            <a:r>
              <a:rPr b="0" i="0" lang="en-US" sz="1400" u="none" cap="none" strike="noStrike">
                <a:solidFill>
                  <a:srgbClr val="000066"/>
                </a:solidFill>
                <a:latin typeface="Times New Roman"/>
                <a:ea typeface="Times New Roman"/>
                <a:cs typeface="Times New Roman"/>
                <a:sym typeface="Times New Roman"/>
              </a:rPr>
              <a:t>What is the </a:t>
            </a:r>
            <a:r>
              <a:rPr b="1" i="0" lang="en-US" sz="1400" u="none" cap="none" strike="noStrike">
                <a:solidFill>
                  <a:srgbClr val="C00000"/>
                </a:solidFill>
                <a:latin typeface="Times New Roman"/>
                <a:ea typeface="Times New Roman"/>
                <a:cs typeface="Times New Roman"/>
                <a:sym typeface="Times New Roman"/>
              </a:rPr>
              <a:t>length of the data</a:t>
            </a:r>
            <a:r>
              <a:rPr b="0" i="0" lang="en-US" sz="1400" u="none" cap="none" strike="noStrike">
                <a:solidFill>
                  <a:srgbClr val="000066"/>
                </a:solidFill>
                <a:latin typeface="Times New Roman"/>
                <a:ea typeface="Times New Roman"/>
                <a:cs typeface="Times New Roman"/>
                <a:sym typeface="Times New Roman"/>
              </a:rPr>
              <a:t>? (28-8=20)</a:t>
            </a:r>
            <a:endParaRPr b="0" i="0" sz="1400" u="none" cap="none" strike="noStrike">
              <a:solidFill>
                <a:srgbClr val="000000"/>
              </a:solidFill>
              <a:latin typeface="Times New Roman"/>
              <a:ea typeface="Times New Roman"/>
              <a:cs typeface="Times New Roman"/>
              <a:sym typeface="Times New Roman"/>
            </a:endParaRPr>
          </a:p>
          <a:p>
            <a:pPr indent="-254000" lvl="0" marL="330200" marR="0" rtl="0" algn="l">
              <a:lnSpc>
                <a:spcPct val="80000"/>
              </a:lnSpc>
              <a:spcBef>
                <a:spcPts val="900"/>
              </a:spcBef>
              <a:spcAft>
                <a:spcPts val="0"/>
              </a:spcAft>
              <a:buClr>
                <a:srgbClr val="CC0000"/>
              </a:buClr>
              <a:buSzPts val="1800"/>
              <a:buFont typeface="Times New Roman"/>
              <a:buChar char="⮚"/>
            </a:pPr>
            <a:r>
              <a:rPr b="0" i="0" lang="en-US" sz="1400" u="none" cap="none" strike="noStrike">
                <a:solidFill>
                  <a:srgbClr val="000066"/>
                </a:solidFill>
                <a:latin typeface="Times New Roman"/>
                <a:ea typeface="Times New Roman"/>
                <a:cs typeface="Times New Roman"/>
                <a:sym typeface="Times New Roman"/>
              </a:rPr>
              <a:t>Is the packet directed from a </a:t>
            </a:r>
            <a:r>
              <a:rPr b="1" i="0" lang="en-US" sz="1400" u="none" cap="none" strike="noStrike">
                <a:solidFill>
                  <a:srgbClr val="C00000"/>
                </a:solidFill>
                <a:latin typeface="Times New Roman"/>
                <a:ea typeface="Times New Roman"/>
                <a:cs typeface="Times New Roman"/>
                <a:sym typeface="Times New Roman"/>
              </a:rPr>
              <a:t>client to a server or vice versa?</a:t>
            </a:r>
            <a:endParaRPr/>
          </a:p>
          <a:p>
            <a:pPr indent="-254000" lvl="0" marL="330200" marR="0" rtl="0" algn="l">
              <a:lnSpc>
                <a:spcPct val="80000"/>
              </a:lnSpc>
              <a:spcBef>
                <a:spcPts val="900"/>
              </a:spcBef>
              <a:spcAft>
                <a:spcPts val="0"/>
              </a:spcAft>
              <a:buClr>
                <a:srgbClr val="CC0000"/>
              </a:buClr>
              <a:buSzPts val="1800"/>
              <a:buFont typeface="Times New Roman"/>
              <a:buChar char="⮚"/>
            </a:pPr>
            <a:r>
              <a:rPr b="0" i="0" lang="en-US" sz="1400" u="none" cap="none" strike="noStrike">
                <a:solidFill>
                  <a:srgbClr val="000066"/>
                </a:solidFill>
                <a:latin typeface="Times New Roman"/>
                <a:ea typeface="Times New Roman"/>
                <a:cs typeface="Times New Roman"/>
                <a:sym typeface="Times New Roman"/>
              </a:rPr>
              <a:t>What is the </a:t>
            </a:r>
            <a:r>
              <a:rPr b="1" i="0" lang="en-US" sz="1400" u="none" cap="none" strike="noStrike">
                <a:solidFill>
                  <a:srgbClr val="C00000"/>
                </a:solidFill>
                <a:latin typeface="Times New Roman"/>
                <a:ea typeface="Times New Roman"/>
                <a:cs typeface="Times New Roman"/>
                <a:sym typeface="Times New Roman"/>
              </a:rPr>
              <a:t>client process?</a:t>
            </a:r>
            <a:endParaRPr/>
          </a:p>
        </p:txBody>
      </p:sp>
      <p:sp>
        <p:nvSpPr>
          <p:cNvPr id="822" name="Google Shape;822;p49"/>
          <p:cNvSpPr/>
          <p:nvPr/>
        </p:nvSpPr>
        <p:spPr>
          <a:xfrm>
            <a:off x="2354552" y="3188006"/>
            <a:ext cx="6046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CB84</a:t>
            </a:r>
            <a:endParaRPr b="0" i="0" sz="1400" u="none" cap="none" strike="noStrike">
              <a:solidFill>
                <a:srgbClr val="000000"/>
              </a:solidFill>
              <a:latin typeface="Arial"/>
              <a:ea typeface="Arial"/>
              <a:cs typeface="Arial"/>
              <a:sym typeface="Arial"/>
            </a:endParaRPr>
          </a:p>
        </p:txBody>
      </p:sp>
      <p:sp>
        <p:nvSpPr>
          <p:cNvPr id="823" name="Google Shape;823;p49"/>
          <p:cNvSpPr/>
          <p:nvPr/>
        </p:nvSpPr>
        <p:spPr>
          <a:xfrm>
            <a:off x="4718835" y="3153150"/>
            <a:ext cx="58381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000D</a:t>
            </a:r>
            <a:endParaRPr b="0" i="0" sz="1400" u="none" cap="none" strike="noStrike">
              <a:solidFill>
                <a:srgbClr val="000000"/>
              </a:solidFill>
              <a:latin typeface="Arial"/>
              <a:ea typeface="Arial"/>
              <a:cs typeface="Arial"/>
              <a:sym typeface="Arial"/>
            </a:endParaRPr>
          </a:p>
        </p:txBody>
      </p:sp>
      <p:sp>
        <p:nvSpPr>
          <p:cNvPr id="824" name="Google Shape;824;p49"/>
          <p:cNvSpPr/>
          <p:nvPr/>
        </p:nvSpPr>
        <p:spPr>
          <a:xfrm>
            <a:off x="2383400" y="3813222"/>
            <a:ext cx="8547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001C=28</a:t>
            </a:r>
            <a:endParaRPr b="0" i="0" sz="1400" u="none" cap="none" strike="noStrike">
              <a:solidFill>
                <a:srgbClr val="000000"/>
              </a:solidFill>
              <a:latin typeface="Arial"/>
              <a:ea typeface="Arial"/>
              <a:cs typeface="Arial"/>
              <a:sym typeface="Arial"/>
            </a:endParaRPr>
          </a:p>
        </p:txBody>
      </p:sp>
      <p:sp>
        <p:nvSpPr>
          <p:cNvPr id="825" name="Google Shape;825;p49"/>
          <p:cNvSpPr/>
          <p:nvPr/>
        </p:nvSpPr>
        <p:spPr>
          <a:xfrm>
            <a:off x="4632576" y="3801191"/>
            <a:ext cx="651140" cy="264688"/>
          </a:xfrm>
          <a:prstGeom prst="rect">
            <a:avLst/>
          </a:prstGeom>
          <a:noFill/>
          <a:ln>
            <a:noFill/>
          </a:ln>
        </p:spPr>
        <p:txBody>
          <a:bodyPr anchorCtr="0" anchor="t" bIns="45700" lIns="91425" spcFirstLastPara="1" rIns="91425" wrap="square" tIns="45700">
            <a:spAutoFit/>
          </a:bodyPr>
          <a:lstStyle/>
          <a:p>
            <a:pPr indent="0" lvl="0" marL="76200" marR="0" rtl="0" algn="l">
              <a:lnSpc>
                <a:spcPct val="8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001C</a:t>
            </a:r>
            <a:endParaRPr b="0" i="0" sz="1000" u="none" cap="none" strike="noStrike">
              <a:solidFill>
                <a:srgbClr val="000000"/>
              </a:solidFill>
              <a:latin typeface="Times New Roman"/>
              <a:ea typeface="Times New Roman"/>
              <a:cs typeface="Times New Roman"/>
              <a:sym typeface="Times New Roman"/>
            </a:endParaRPr>
          </a:p>
        </p:txBody>
      </p:sp>
      <p:sp>
        <p:nvSpPr>
          <p:cNvPr id="826" name="Google Shape;826;p49"/>
          <p:cNvSpPr/>
          <p:nvPr/>
        </p:nvSpPr>
        <p:spPr>
          <a:xfrm>
            <a:off x="726247" y="3936593"/>
            <a:ext cx="187904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UDP header + Data=28</a:t>
            </a:r>
            <a:endParaRPr b="0" i="0" sz="1400" u="none" cap="none" strike="noStrike">
              <a:solidFill>
                <a:srgbClr val="000000"/>
              </a:solidFill>
              <a:latin typeface="Arial"/>
              <a:ea typeface="Arial"/>
              <a:cs typeface="Arial"/>
              <a:sym typeface="Arial"/>
            </a:endParaRPr>
          </a:p>
        </p:txBody>
      </p:sp>
      <p:sp>
        <p:nvSpPr>
          <p:cNvPr id="827" name="Google Shape;827;p49"/>
          <p:cNvSpPr/>
          <p:nvPr/>
        </p:nvSpPr>
        <p:spPr>
          <a:xfrm>
            <a:off x="988945" y="3557178"/>
            <a:ext cx="13260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8+20=001C=28</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030A0"/>
                </a:solidFill>
                <a:latin typeface="Arial"/>
                <a:ea typeface="Arial"/>
                <a:cs typeface="Arial"/>
                <a:sym typeface="Arial"/>
              </a:rPr>
              <a:t>Lab Assignment</a:t>
            </a:r>
            <a:endParaRPr b="1" i="0" sz="2400" u="none" cap="none" strike="noStrike">
              <a:solidFill>
                <a:srgbClr val="660066"/>
              </a:solidFill>
              <a:latin typeface="Times New Roman"/>
              <a:ea typeface="Times New Roman"/>
              <a:cs typeface="Times New Roman"/>
              <a:sym typeface="Times New Roman"/>
            </a:endParaRPr>
          </a:p>
        </p:txBody>
      </p:sp>
      <p:pic>
        <p:nvPicPr>
          <p:cNvPr id="144" name="Google Shape;144;p5"/>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45" name="Google Shape;145;p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46" name="Google Shape;146;p5"/>
          <p:cNvSpPr/>
          <p:nvPr/>
        </p:nvSpPr>
        <p:spPr>
          <a:xfrm>
            <a:off x="159488" y="613010"/>
            <a:ext cx="8835656" cy="4378122"/>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Design a simple network (LAN) with different topologies &amp; test it  using PING utility.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Analyze and test PCM modulation technique.</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Design and configure a virtual LAN.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Write a program for error detection and correction codes using Hamming Codes</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Write a program to implement subnetting to find subnet mask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Implement Static and  Dynamic NAT Configuration with Packet Tracer</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Set up a network - configure interfaces, IP addresses and routing protocols  (RIP, OSPF, EIGRP, BGP).</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300"/>
              <a:buFont typeface="Arial"/>
              <a:buAutoNum type="arabicPeriod"/>
            </a:pPr>
            <a:r>
              <a:rPr b="0" i="0" lang="en-US" sz="1300" u="none" cap="none" strike="noStrike">
                <a:solidFill>
                  <a:srgbClr val="000000"/>
                </a:solidFill>
                <a:latin typeface="Times New Roman"/>
                <a:ea typeface="Times New Roman"/>
                <a:cs typeface="Times New Roman"/>
                <a:sym typeface="Times New Roman"/>
              </a:rPr>
              <a:t> Write a C program for wired network using TCP socket to demonstrate    a) Chat Application (50% Students)  b) Mathematical  operations. (Remaining 50% Students) Show packet captured traces using Wireshark Packet Analyzer Tool.</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UDP Socket Programming: (Language: C/C++/Python/Java)/  Write a C program for wired network using UDP socket to perform any one of the following operations.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     a. String Conversion from UpperCase to LowerCase. (50% Students)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    b. Reverse the String. (Remaining 50% Students) Show packet captured traces using Wireshark Packet Analyzer Tool.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rgbClr val="000000"/>
              </a:buClr>
              <a:buSzPts val="1400"/>
              <a:buFont typeface="Arial"/>
              <a:buAutoNum type="arabicPeriod" startAt="10"/>
            </a:pPr>
            <a:r>
              <a:rPr b="0" i="0" lang="en-US" sz="1400" u="none" cap="none" strike="noStrike">
                <a:solidFill>
                  <a:srgbClr val="000000"/>
                </a:solidFill>
                <a:latin typeface="Times New Roman"/>
                <a:ea typeface="Times New Roman"/>
                <a:cs typeface="Times New Roman"/>
                <a:sym typeface="Times New Roman"/>
              </a:rPr>
              <a:t>Configure network using Dynamic Host Configuration Protocol  (DHCP), DNA and Web server Use Ping utility 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      test connectivity</a:t>
            </a:r>
            <a:r>
              <a:rPr b="0" i="0" lang="en-US" sz="12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833" name="Google Shape;833;p5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834" name="Google Shape;834;p5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835" name="Google Shape;835;p50"/>
          <p:cNvSpPr txBox="1"/>
          <p:nvPr>
            <p:ph idx="4294967295" type="title"/>
          </p:nvPr>
        </p:nvSpPr>
        <p:spPr>
          <a:xfrm>
            <a:off x="457201" y="-21191"/>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3100">
                <a:latin typeface="Times New Roman"/>
                <a:ea typeface="Times New Roman"/>
                <a:cs typeface="Times New Roman"/>
                <a:sym typeface="Times New Roman"/>
              </a:rPr>
              <a:t>User Datagram Protocol [UDP] (Cntd.)</a:t>
            </a:r>
            <a:endParaRPr sz="3100"/>
          </a:p>
        </p:txBody>
      </p:sp>
      <p:sp>
        <p:nvSpPr>
          <p:cNvPr id="836" name="Google Shape;836;p50"/>
          <p:cNvSpPr txBox="1"/>
          <p:nvPr/>
        </p:nvSpPr>
        <p:spPr>
          <a:xfrm>
            <a:off x="457201" y="836059"/>
            <a:ext cx="8515349" cy="285749"/>
          </a:xfrm>
          <a:prstGeom prst="rect">
            <a:avLst/>
          </a:prstGeom>
          <a:noFill/>
          <a:ln>
            <a:noFill/>
          </a:ln>
        </p:spPr>
        <p:txBody>
          <a:bodyPr anchorCtr="0" anchor="t" bIns="34275" lIns="68575" spcFirstLastPara="1" rIns="68575" wrap="square" tIns="34275">
            <a:noAutofit/>
          </a:bodyPr>
          <a:lstStyle/>
          <a:p>
            <a:pPr indent="-215900" lvl="0" marL="292100" marR="0" rtl="0" algn="l">
              <a:lnSpc>
                <a:spcPct val="80000"/>
              </a:lnSpc>
              <a:spcBef>
                <a:spcPts val="0"/>
              </a:spcBef>
              <a:spcAft>
                <a:spcPts val="0"/>
              </a:spcAft>
              <a:buClr>
                <a:srgbClr val="CC0000"/>
              </a:buClr>
              <a:buSzPts val="1800"/>
              <a:buFont typeface="Times New Roman"/>
              <a:buChar char="•"/>
            </a:pPr>
            <a:r>
              <a:rPr b="1" i="0" lang="en-US" sz="1800" u="none" cap="none" strike="noStrike">
                <a:solidFill>
                  <a:srgbClr val="FF0000"/>
                </a:solidFill>
                <a:latin typeface="Times New Roman"/>
                <a:ea typeface="Times New Roman"/>
                <a:cs typeface="Times New Roman"/>
                <a:sym typeface="Times New Roman"/>
              </a:rPr>
              <a:t>Question:</a:t>
            </a:r>
            <a:r>
              <a:rPr b="1" i="0" lang="en-US" sz="1800" u="none" cap="none" strike="noStrike">
                <a:solidFill>
                  <a:srgbClr val="000066"/>
                </a:solidFill>
                <a:latin typeface="Times New Roman"/>
                <a:ea typeface="Times New Roman"/>
                <a:cs typeface="Times New Roman"/>
                <a:sym typeface="Times New Roman"/>
              </a:rPr>
              <a:t> The following is the content of a UDP header in hexadecimal format.</a:t>
            </a:r>
            <a:endParaRPr b="1" i="0" sz="1800" u="none" cap="none" strike="noStrike">
              <a:solidFill>
                <a:srgbClr val="000066"/>
              </a:solidFill>
              <a:latin typeface="Times New Roman"/>
              <a:ea typeface="Times New Roman"/>
              <a:cs typeface="Times New Roman"/>
              <a:sym typeface="Times New Roman"/>
            </a:endParaRPr>
          </a:p>
        </p:txBody>
      </p:sp>
      <p:sp>
        <p:nvSpPr>
          <p:cNvPr id="837" name="Google Shape;837;p50"/>
          <p:cNvSpPr txBox="1"/>
          <p:nvPr/>
        </p:nvSpPr>
        <p:spPr>
          <a:xfrm>
            <a:off x="620914" y="1597570"/>
            <a:ext cx="8515349" cy="2954004"/>
          </a:xfrm>
          <a:prstGeom prst="rect">
            <a:avLst/>
          </a:prstGeom>
          <a:noFill/>
          <a:ln>
            <a:noFill/>
          </a:ln>
        </p:spPr>
        <p:txBody>
          <a:bodyPr anchorCtr="0" anchor="t" bIns="34275" lIns="68575" spcFirstLastPara="1" rIns="68575" wrap="square" tIns="34275">
            <a:noAutofit/>
          </a:bodyPr>
          <a:lstStyle/>
          <a:p>
            <a:pPr indent="-254000" lvl="0" marL="330200" marR="0" rtl="0" algn="l">
              <a:lnSpc>
                <a:spcPct val="80000"/>
              </a:lnSpc>
              <a:spcBef>
                <a:spcPts val="0"/>
              </a:spcBef>
              <a:spcAft>
                <a:spcPts val="0"/>
              </a:spcAft>
              <a:buClr>
                <a:srgbClr val="CC0000"/>
              </a:buClr>
              <a:buSzPts val="1800"/>
              <a:buFont typeface="Times New Roman"/>
              <a:buChar char="⮚"/>
            </a:pPr>
            <a:r>
              <a:rPr b="0" i="0" lang="en-US" sz="2400" u="none" cap="none" strike="noStrike">
                <a:solidFill>
                  <a:srgbClr val="000066"/>
                </a:solidFill>
                <a:latin typeface="Times New Roman"/>
                <a:ea typeface="Times New Roman"/>
                <a:cs typeface="Times New Roman"/>
                <a:sym typeface="Times New Roman"/>
              </a:rPr>
              <a:t>What is the source port number?</a:t>
            </a:r>
            <a:endParaRPr b="0" i="0" sz="1400" u="none" cap="none" strike="noStrike">
              <a:solidFill>
                <a:srgbClr val="000000"/>
              </a:solidFill>
              <a:latin typeface="Times New Roman"/>
              <a:ea typeface="Times New Roman"/>
              <a:cs typeface="Times New Roman"/>
              <a:sym typeface="Times New Roman"/>
            </a:endParaRPr>
          </a:p>
          <a:p>
            <a:pPr indent="-254000" lvl="0" marL="330200" marR="0" rtl="0" algn="l">
              <a:lnSpc>
                <a:spcPct val="80000"/>
              </a:lnSpc>
              <a:spcBef>
                <a:spcPts val="900"/>
              </a:spcBef>
              <a:spcAft>
                <a:spcPts val="0"/>
              </a:spcAft>
              <a:buClr>
                <a:srgbClr val="CC0000"/>
              </a:buClr>
              <a:buSzPts val="1800"/>
              <a:buFont typeface="Times New Roman"/>
              <a:buChar char="⮚"/>
            </a:pPr>
            <a:r>
              <a:rPr b="0" i="0" lang="en-US" sz="2400" u="none" cap="none" strike="noStrike">
                <a:solidFill>
                  <a:srgbClr val="000066"/>
                </a:solidFill>
                <a:latin typeface="Times New Roman"/>
                <a:ea typeface="Times New Roman"/>
                <a:cs typeface="Times New Roman"/>
                <a:sym typeface="Times New Roman"/>
              </a:rPr>
              <a:t>What is the destination port number?</a:t>
            </a:r>
            <a:endParaRPr b="0" i="0" sz="1400" u="none" cap="none" strike="noStrike">
              <a:solidFill>
                <a:srgbClr val="000000"/>
              </a:solidFill>
              <a:latin typeface="Times New Roman"/>
              <a:ea typeface="Times New Roman"/>
              <a:cs typeface="Times New Roman"/>
              <a:sym typeface="Times New Roman"/>
            </a:endParaRPr>
          </a:p>
          <a:p>
            <a:pPr indent="-254000" lvl="0" marL="330200" marR="0" rtl="0" algn="l">
              <a:lnSpc>
                <a:spcPct val="80000"/>
              </a:lnSpc>
              <a:spcBef>
                <a:spcPts val="900"/>
              </a:spcBef>
              <a:spcAft>
                <a:spcPts val="0"/>
              </a:spcAft>
              <a:buClr>
                <a:srgbClr val="CC0000"/>
              </a:buClr>
              <a:buSzPts val="1800"/>
              <a:buFont typeface="Times New Roman"/>
              <a:buChar char="⮚"/>
            </a:pPr>
            <a:r>
              <a:rPr b="0" i="0" lang="en-US" sz="2400" u="none" cap="none" strike="noStrike">
                <a:solidFill>
                  <a:srgbClr val="000066"/>
                </a:solidFill>
                <a:latin typeface="Times New Roman"/>
                <a:ea typeface="Times New Roman"/>
                <a:cs typeface="Times New Roman"/>
                <a:sym typeface="Times New Roman"/>
              </a:rPr>
              <a:t>What is the total length of the user datagram?</a:t>
            </a:r>
            <a:endParaRPr b="0" i="0" sz="1400" u="none" cap="none" strike="noStrike">
              <a:solidFill>
                <a:srgbClr val="000000"/>
              </a:solidFill>
              <a:latin typeface="Times New Roman"/>
              <a:ea typeface="Times New Roman"/>
              <a:cs typeface="Times New Roman"/>
              <a:sym typeface="Times New Roman"/>
            </a:endParaRPr>
          </a:p>
          <a:p>
            <a:pPr indent="-254000" lvl="0" marL="330200" marR="0" rtl="0" algn="l">
              <a:lnSpc>
                <a:spcPct val="80000"/>
              </a:lnSpc>
              <a:spcBef>
                <a:spcPts val="900"/>
              </a:spcBef>
              <a:spcAft>
                <a:spcPts val="0"/>
              </a:spcAft>
              <a:buClr>
                <a:srgbClr val="CC0000"/>
              </a:buClr>
              <a:buSzPts val="1800"/>
              <a:buFont typeface="Times New Roman"/>
              <a:buChar char="⮚"/>
            </a:pPr>
            <a:r>
              <a:rPr b="0" i="0" lang="en-US" sz="2400" u="none" cap="none" strike="noStrike">
                <a:solidFill>
                  <a:srgbClr val="000066"/>
                </a:solidFill>
                <a:latin typeface="Times New Roman"/>
                <a:ea typeface="Times New Roman"/>
                <a:cs typeface="Times New Roman"/>
                <a:sym typeface="Times New Roman"/>
              </a:rPr>
              <a:t>What is the length of the data?</a:t>
            </a:r>
            <a:endParaRPr b="0" i="0" sz="1400" u="none" cap="none" strike="noStrike">
              <a:solidFill>
                <a:srgbClr val="000000"/>
              </a:solidFill>
              <a:latin typeface="Times New Roman"/>
              <a:ea typeface="Times New Roman"/>
              <a:cs typeface="Times New Roman"/>
              <a:sym typeface="Times New Roman"/>
            </a:endParaRPr>
          </a:p>
          <a:p>
            <a:pPr indent="-254000" lvl="0" marL="330200" marR="0" rtl="0" algn="l">
              <a:lnSpc>
                <a:spcPct val="80000"/>
              </a:lnSpc>
              <a:spcBef>
                <a:spcPts val="900"/>
              </a:spcBef>
              <a:spcAft>
                <a:spcPts val="0"/>
              </a:spcAft>
              <a:buClr>
                <a:srgbClr val="CC0000"/>
              </a:buClr>
              <a:buSzPts val="1800"/>
              <a:buFont typeface="Times New Roman"/>
              <a:buChar char="⮚"/>
            </a:pPr>
            <a:r>
              <a:rPr b="0" i="0" lang="en-US" sz="2400" u="none" cap="none" strike="noStrike">
                <a:solidFill>
                  <a:srgbClr val="000066"/>
                </a:solidFill>
                <a:latin typeface="Times New Roman"/>
                <a:ea typeface="Times New Roman"/>
                <a:cs typeface="Times New Roman"/>
                <a:sym typeface="Times New Roman"/>
              </a:rPr>
              <a:t>Is the packet directed from a client to a server or vice versa?</a:t>
            </a:r>
            <a:endParaRPr b="0" i="0" sz="1400" u="none" cap="none" strike="noStrike">
              <a:solidFill>
                <a:srgbClr val="000000"/>
              </a:solidFill>
              <a:latin typeface="Times New Roman"/>
              <a:ea typeface="Times New Roman"/>
              <a:cs typeface="Times New Roman"/>
              <a:sym typeface="Times New Roman"/>
            </a:endParaRPr>
          </a:p>
          <a:p>
            <a:pPr indent="-254000" lvl="0" marL="330200" marR="0" rtl="0" algn="l">
              <a:lnSpc>
                <a:spcPct val="80000"/>
              </a:lnSpc>
              <a:spcBef>
                <a:spcPts val="900"/>
              </a:spcBef>
              <a:spcAft>
                <a:spcPts val="0"/>
              </a:spcAft>
              <a:buClr>
                <a:srgbClr val="CC0000"/>
              </a:buClr>
              <a:buSzPts val="1800"/>
              <a:buFont typeface="Times New Roman"/>
              <a:buChar char="⮚"/>
            </a:pPr>
            <a:r>
              <a:rPr b="0" i="0" lang="en-US" sz="2400" u="none" cap="none" strike="noStrike">
                <a:solidFill>
                  <a:srgbClr val="000066"/>
                </a:solidFill>
                <a:latin typeface="Times New Roman"/>
                <a:ea typeface="Times New Roman"/>
                <a:cs typeface="Times New Roman"/>
                <a:sym typeface="Times New Roman"/>
              </a:rPr>
              <a:t>What is the client process?</a:t>
            </a:r>
            <a:endParaRPr b="0" i="0" sz="1400" u="none" cap="none" strike="noStrike">
              <a:solidFill>
                <a:srgbClr val="000000"/>
              </a:solidFill>
              <a:latin typeface="Times New Roman"/>
              <a:ea typeface="Times New Roman"/>
              <a:cs typeface="Times New Roman"/>
              <a:sym typeface="Times New Roman"/>
            </a:endParaRPr>
          </a:p>
          <a:p>
            <a:pPr indent="-215900" lvl="0" marL="292100" marR="0" rtl="0" algn="l">
              <a:lnSpc>
                <a:spcPct val="80000"/>
              </a:lnSpc>
              <a:spcBef>
                <a:spcPts val="900"/>
              </a:spcBef>
              <a:spcAft>
                <a:spcPts val="0"/>
              </a:spcAft>
              <a:buClr>
                <a:srgbClr val="CC0000"/>
              </a:buClr>
              <a:buSzPts val="1800"/>
              <a:buFont typeface="Times New Roman"/>
              <a:buChar char="⮚"/>
            </a:pPr>
            <a:r>
              <a:rPr b="0" i="0" lang="en-US" sz="2400" u="none" cap="none" strike="noStrike">
                <a:solidFill>
                  <a:srgbClr val="000066"/>
                </a:solidFill>
                <a:latin typeface="Times New Roman"/>
                <a:ea typeface="Times New Roman"/>
                <a:cs typeface="Times New Roman"/>
                <a:sym typeface="Times New Roman"/>
              </a:rPr>
              <a:t>Solution: Try to Solve It…….</a:t>
            </a:r>
            <a:endParaRPr b="0" i="0" sz="1400" u="none" cap="none" strike="noStrike">
              <a:solidFill>
                <a:srgbClr val="000000"/>
              </a:solidFill>
              <a:latin typeface="Times New Roman"/>
              <a:ea typeface="Times New Roman"/>
              <a:cs typeface="Times New Roman"/>
              <a:sym typeface="Times New Roman"/>
            </a:endParaRPr>
          </a:p>
        </p:txBody>
      </p:sp>
      <p:sp>
        <p:nvSpPr>
          <p:cNvPr id="838" name="Google Shape;838;p50"/>
          <p:cNvSpPr/>
          <p:nvPr/>
        </p:nvSpPr>
        <p:spPr>
          <a:xfrm>
            <a:off x="2776993" y="1041844"/>
            <a:ext cx="3266760" cy="4847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C00000"/>
                </a:solidFill>
                <a:latin typeface="Times New Roman"/>
                <a:ea typeface="Times New Roman"/>
                <a:cs typeface="Times New Roman"/>
                <a:sym typeface="Times New Roman"/>
              </a:rPr>
              <a:t>CB84</a:t>
            </a:r>
            <a:r>
              <a:rPr b="0" i="0" lang="en-US" sz="2700" u="none" cap="none" strike="noStrike">
                <a:solidFill>
                  <a:schemeClr val="dk1"/>
                </a:solidFill>
                <a:latin typeface="Times New Roman"/>
                <a:ea typeface="Times New Roman"/>
                <a:cs typeface="Times New Roman"/>
                <a:sym typeface="Times New Roman"/>
              </a:rPr>
              <a:t>000D</a:t>
            </a:r>
            <a:r>
              <a:rPr b="0" i="0" lang="en-US" sz="2700" u="none" cap="none" strike="noStrike">
                <a:solidFill>
                  <a:srgbClr val="C00000"/>
                </a:solidFill>
                <a:latin typeface="Times New Roman"/>
                <a:ea typeface="Times New Roman"/>
                <a:cs typeface="Times New Roman"/>
                <a:sym typeface="Times New Roman"/>
              </a:rPr>
              <a:t>001C</a:t>
            </a:r>
            <a:r>
              <a:rPr b="0" i="0" lang="en-US" sz="2700" u="none" cap="none" strike="noStrike">
                <a:solidFill>
                  <a:schemeClr val="dk1"/>
                </a:solidFill>
                <a:latin typeface="Times New Roman"/>
                <a:ea typeface="Times New Roman"/>
                <a:cs typeface="Times New Roman"/>
                <a:sym typeface="Times New Roman"/>
              </a:rPr>
              <a:t>001C</a:t>
            </a:r>
            <a:endParaRPr b="0" i="0" sz="1100" u="none" cap="none" strike="noStrike">
              <a:solidFill>
                <a:srgbClr val="000000"/>
              </a:solidFill>
              <a:latin typeface="Times New Roman"/>
              <a:ea typeface="Times New Roman"/>
              <a:cs typeface="Times New Roman"/>
              <a:sym typeface="Times New Roman"/>
            </a:endParaRPr>
          </a:p>
        </p:txBody>
      </p:sp>
      <p:cxnSp>
        <p:nvCxnSpPr>
          <p:cNvPr id="839" name="Google Shape;839;p5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40" name="Google Shape;840;p5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41" name="Google Shape;841;p5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42" name="Google Shape;842;p5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843" name="Google Shape;843;p5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849" name="Google Shape;849;p5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850" name="Google Shape;850;p5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851" name="Google Shape;851;p51"/>
          <p:cNvSpPr txBox="1"/>
          <p:nvPr>
            <p:ph idx="4294967295" type="title"/>
          </p:nvPr>
        </p:nvSpPr>
        <p:spPr>
          <a:xfrm>
            <a:off x="726877" y="146243"/>
            <a:ext cx="4205046" cy="438225"/>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sz="2400">
                <a:latin typeface="Times New Roman"/>
                <a:ea typeface="Times New Roman"/>
                <a:cs typeface="Times New Roman"/>
                <a:sym typeface="Times New Roman"/>
              </a:rPr>
              <a:t>User Datagram Protocol [UDP] (Cntd.)</a:t>
            </a:r>
            <a:endParaRPr sz="2400"/>
          </a:p>
        </p:txBody>
      </p:sp>
      <p:sp>
        <p:nvSpPr>
          <p:cNvPr id="852" name="Google Shape;852;p51"/>
          <p:cNvSpPr txBox="1"/>
          <p:nvPr/>
        </p:nvSpPr>
        <p:spPr>
          <a:xfrm>
            <a:off x="606029" y="1026076"/>
            <a:ext cx="8515349" cy="285749"/>
          </a:xfrm>
          <a:prstGeom prst="rect">
            <a:avLst/>
          </a:prstGeom>
          <a:noFill/>
          <a:ln>
            <a:noFill/>
          </a:ln>
        </p:spPr>
        <p:txBody>
          <a:bodyPr anchorCtr="0" anchor="t" bIns="34275" lIns="68575" spcFirstLastPara="1" rIns="68575" wrap="square" tIns="34275">
            <a:noAutofit/>
          </a:bodyPr>
          <a:lstStyle/>
          <a:p>
            <a:pPr indent="-215900" lvl="0" marL="292100" marR="0" rtl="0" algn="l">
              <a:lnSpc>
                <a:spcPct val="80000"/>
              </a:lnSpc>
              <a:spcBef>
                <a:spcPts val="0"/>
              </a:spcBef>
              <a:spcAft>
                <a:spcPts val="0"/>
              </a:spcAft>
              <a:buClr>
                <a:srgbClr val="CC0000"/>
              </a:buClr>
              <a:buSzPts val="1800"/>
              <a:buFont typeface="Times New Roman"/>
              <a:buChar char="•"/>
            </a:pPr>
            <a:r>
              <a:rPr b="1" i="0" lang="en-US" sz="1800" u="none" cap="none" strike="noStrike">
                <a:solidFill>
                  <a:srgbClr val="FF0000"/>
                </a:solidFill>
                <a:latin typeface="Times New Roman"/>
                <a:ea typeface="Times New Roman"/>
                <a:cs typeface="Times New Roman"/>
                <a:sym typeface="Times New Roman"/>
              </a:rPr>
              <a:t>Solution:</a:t>
            </a:r>
            <a:endParaRPr b="1" i="0" sz="1800" u="none" cap="none" strike="noStrike">
              <a:solidFill>
                <a:srgbClr val="000066"/>
              </a:solidFill>
              <a:latin typeface="Times New Roman"/>
              <a:ea typeface="Times New Roman"/>
              <a:cs typeface="Times New Roman"/>
              <a:sym typeface="Times New Roman"/>
            </a:endParaRPr>
          </a:p>
        </p:txBody>
      </p:sp>
      <p:sp>
        <p:nvSpPr>
          <p:cNvPr id="853" name="Google Shape;853;p51"/>
          <p:cNvSpPr txBox="1"/>
          <p:nvPr/>
        </p:nvSpPr>
        <p:spPr>
          <a:xfrm>
            <a:off x="483007" y="1249624"/>
            <a:ext cx="8515349" cy="3087059"/>
          </a:xfrm>
          <a:prstGeom prst="rect">
            <a:avLst/>
          </a:prstGeom>
          <a:noFill/>
          <a:ln>
            <a:noFill/>
          </a:ln>
        </p:spPr>
        <p:txBody>
          <a:bodyPr anchorCtr="0" anchor="t" bIns="34275" lIns="68575" spcFirstLastPara="1" rIns="68575" wrap="square" tIns="34275">
            <a:noAutofit/>
          </a:bodyPr>
          <a:lstStyle/>
          <a:p>
            <a:pPr indent="-254000" lvl="0" marL="330200" marR="0" rtl="0" algn="just">
              <a:lnSpc>
                <a:spcPct val="100000"/>
              </a:lnSpc>
              <a:spcBef>
                <a:spcPts val="0"/>
              </a:spcBef>
              <a:spcAft>
                <a:spcPts val="0"/>
              </a:spcAft>
              <a:buClr>
                <a:srgbClr val="CC0000"/>
              </a:buClr>
              <a:buSzPts val="1800"/>
              <a:buFont typeface="Times New Roman"/>
              <a:buChar char="⮚"/>
            </a:pPr>
            <a:r>
              <a:rPr b="0" i="0" lang="en-US" sz="1600" u="none" cap="none" strike="noStrike">
                <a:solidFill>
                  <a:srgbClr val="000066"/>
                </a:solidFill>
                <a:latin typeface="Times New Roman"/>
                <a:ea typeface="Times New Roman"/>
                <a:cs typeface="Times New Roman"/>
                <a:sym typeface="Times New Roman"/>
              </a:rPr>
              <a:t>The </a:t>
            </a:r>
            <a:r>
              <a:rPr b="1" i="0" lang="en-US" sz="1600" u="none" cap="none" strike="noStrike">
                <a:solidFill>
                  <a:srgbClr val="C00000"/>
                </a:solidFill>
                <a:latin typeface="Times New Roman"/>
                <a:ea typeface="Times New Roman"/>
                <a:cs typeface="Times New Roman"/>
                <a:sym typeface="Times New Roman"/>
              </a:rPr>
              <a:t>source port number </a:t>
            </a:r>
            <a:r>
              <a:rPr b="0" i="0" lang="en-US" sz="1600" u="none" cap="none" strike="noStrike">
                <a:solidFill>
                  <a:srgbClr val="000066"/>
                </a:solidFill>
                <a:latin typeface="Times New Roman"/>
                <a:ea typeface="Times New Roman"/>
                <a:cs typeface="Times New Roman"/>
                <a:sym typeface="Times New Roman"/>
              </a:rPr>
              <a:t>is the first four hexadecimal digits </a:t>
            </a:r>
            <a:r>
              <a:rPr b="0" i="0" lang="en-US" sz="1600" u="none" cap="none" strike="noStrike">
                <a:solidFill>
                  <a:srgbClr val="FF0000"/>
                </a:solidFill>
                <a:latin typeface="Times New Roman"/>
                <a:ea typeface="Times New Roman"/>
                <a:cs typeface="Times New Roman"/>
                <a:sym typeface="Times New Roman"/>
              </a:rPr>
              <a:t>CB84</a:t>
            </a:r>
            <a:r>
              <a:rPr b="0" i="0" lang="en-US" sz="1600" u="none" cap="none" strike="noStrike">
                <a:solidFill>
                  <a:srgbClr val="000066"/>
                </a:solidFill>
                <a:latin typeface="Times New Roman"/>
                <a:ea typeface="Times New Roman"/>
                <a:cs typeface="Times New Roman"/>
                <a:sym typeface="Times New Roman"/>
              </a:rPr>
              <a:t>H, which means that the source port number is </a:t>
            </a:r>
            <a:r>
              <a:rPr b="0" i="0" lang="en-US" sz="1600" u="none" cap="none" strike="noStrike">
                <a:solidFill>
                  <a:srgbClr val="FF0000"/>
                </a:solidFill>
                <a:latin typeface="Times New Roman"/>
                <a:ea typeface="Times New Roman"/>
                <a:cs typeface="Times New Roman"/>
                <a:sym typeface="Times New Roman"/>
              </a:rPr>
              <a:t>52100</a:t>
            </a:r>
            <a:r>
              <a:rPr b="0" i="0" lang="en-US" sz="1600" u="none" cap="none" strike="noStrike">
                <a:solidFill>
                  <a:srgbClr val="000066"/>
                </a:solidFill>
                <a:latin typeface="Times New Roman"/>
                <a:ea typeface="Times New Roman"/>
                <a:cs typeface="Times New Roman"/>
                <a:sym typeface="Times New Roman"/>
              </a:rPr>
              <a:t>.</a:t>
            </a:r>
            <a:endParaRPr b="0" i="0" sz="1600" u="none" cap="none" strike="noStrike">
              <a:solidFill>
                <a:srgbClr val="000000"/>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600" u="none" cap="none" strike="noStrike">
                <a:solidFill>
                  <a:srgbClr val="000066"/>
                </a:solidFill>
                <a:latin typeface="Times New Roman"/>
                <a:ea typeface="Times New Roman"/>
                <a:cs typeface="Times New Roman"/>
                <a:sym typeface="Times New Roman"/>
              </a:rPr>
              <a:t>The </a:t>
            </a:r>
            <a:r>
              <a:rPr b="1" i="0" lang="en-US" sz="1600" u="none" cap="none" strike="noStrike">
                <a:solidFill>
                  <a:srgbClr val="C00000"/>
                </a:solidFill>
                <a:latin typeface="Times New Roman"/>
                <a:ea typeface="Times New Roman"/>
                <a:cs typeface="Times New Roman"/>
                <a:sym typeface="Times New Roman"/>
              </a:rPr>
              <a:t>destination port number </a:t>
            </a:r>
            <a:r>
              <a:rPr b="0" i="0" lang="en-US" sz="1600" u="none" cap="none" strike="noStrike">
                <a:solidFill>
                  <a:srgbClr val="000066"/>
                </a:solidFill>
                <a:latin typeface="Times New Roman"/>
                <a:ea typeface="Times New Roman"/>
                <a:cs typeface="Times New Roman"/>
                <a:sym typeface="Times New Roman"/>
              </a:rPr>
              <a:t>is the second four hexadecimal digits </a:t>
            </a:r>
            <a:r>
              <a:rPr b="0" i="0" lang="en-US" sz="1600" u="none" cap="none" strike="noStrike">
                <a:solidFill>
                  <a:srgbClr val="FF0000"/>
                </a:solidFill>
                <a:latin typeface="Times New Roman"/>
                <a:ea typeface="Times New Roman"/>
                <a:cs typeface="Times New Roman"/>
                <a:sym typeface="Times New Roman"/>
              </a:rPr>
              <a:t>000D</a:t>
            </a:r>
            <a:r>
              <a:rPr b="0" i="0" lang="en-US" sz="1600" u="none" cap="none" strike="noStrike">
                <a:solidFill>
                  <a:srgbClr val="000066"/>
                </a:solidFill>
                <a:latin typeface="Times New Roman"/>
                <a:ea typeface="Times New Roman"/>
                <a:cs typeface="Times New Roman"/>
                <a:sym typeface="Times New Roman"/>
              </a:rPr>
              <a:t>H, which means that the destination port number is </a:t>
            </a:r>
            <a:r>
              <a:rPr b="0" i="0" lang="en-US" sz="1600" u="none" cap="none" strike="noStrike">
                <a:solidFill>
                  <a:srgbClr val="FF0000"/>
                </a:solidFill>
                <a:latin typeface="Times New Roman"/>
                <a:ea typeface="Times New Roman"/>
                <a:cs typeface="Times New Roman"/>
                <a:sym typeface="Times New Roman"/>
              </a:rPr>
              <a:t>13</a:t>
            </a:r>
            <a:r>
              <a:rPr b="0" i="0" lang="en-US" sz="1600" u="none" cap="none" strike="noStrike">
                <a:solidFill>
                  <a:srgbClr val="000066"/>
                </a:solidFill>
                <a:latin typeface="Times New Roman"/>
                <a:ea typeface="Times New Roman"/>
                <a:cs typeface="Times New Roman"/>
                <a:sym typeface="Times New Roman"/>
              </a:rPr>
              <a:t>.</a:t>
            </a:r>
            <a:endParaRPr b="0" i="0" sz="1600" u="none" cap="none" strike="noStrike">
              <a:solidFill>
                <a:srgbClr val="000000"/>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600" u="none" cap="none" strike="noStrike">
                <a:solidFill>
                  <a:srgbClr val="000066"/>
                </a:solidFill>
                <a:latin typeface="Times New Roman"/>
                <a:ea typeface="Times New Roman"/>
                <a:cs typeface="Times New Roman"/>
                <a:sym typeface="Times New Roman"/>
              </a:rPr>
              <a:t>The third four hexadecimal digits </a:t>
            </a:r>
            <a:r>
              <a:rPr b="0" i="0" lang="en-US" sz="1600" u="none" cap="none" strike="noStrike">
                <a:solidFill>
                  <a:srgbClr val="FF0000"/>
                </a:solidFill>
                <a:latin typeface="Times New Roman"/>
                <a:ea typeface="Times New Roman"/>
                <a:cs typeface="Times New Roman"/>
                <a:sym typeface="Times New Roman"/>
              </a:rPr>
              <a:t>001C</a:t>
            </a:r>
            <a:r>
              <a:rPr b="0" i="0" lang="en-US" sz="1600" u="none" cap="none" strike="noStrike">
                <a:solidFill>
                  <a:srgbClr val="000066"/>
                </a:solidFill>
                <a:latin typeface="Times New Roman"/>
                <a:ea typeface="Times New Roman"/>
                <a:cs typeface="Times New Roman"/>
                <a:sym typeface="Times New Roman"/>
              </a:rPr>
              <a:t>H define the </a:t>
            </a:r>
            <a:r>
              <a:rPr b="1" i="0" lang="en-US" sz="1600" u="none" cap="none" strike="noStrike">
                <a:solidFill>
                  <a:srgbClr val="C00000"/>
                </a:solidFill>
                <a:latin typeface="Times New Roman"/>
                <a:ea typeface="Times New Roman"/>
                <a:cs typeface="Times New Roman"/>
                <a:sym typeface="Times New Roman"/>
              </a:rPr>
              <a:t>length of the whole UDP packet </a:t>
            </a:r>
            <a:r>
              <a:rPr b="0" i="0" lang="en-US" sz="1600" u="none" cap="none" strike="noStrike">
                <a:solidFill>
                  <a:srgbClr val="000066"/>
                </a:solidFill>
                <a:latin typeface="Times New Roman"/>
                <a:ea typeface="Times New Roman"/>
                <a:cs typeface="Times New Roman"/>
                <a:sym typeface="Times New Roman"/>
              </a:rPr>
              <a:t>as </a:t>
            </a:r>
            <a:r>
              <a:rPr b="0" i="0" lang="en-US" sz="1600" u="none" cap="none" strike="noStrike">
                <a:solidFill>
                  <a:srgbClr val="FF0000"/>
                </a:solidFill>
                <a:latin typeface="Times New Roman"/>
                <a:ea typeface="Times New Roman"/>
                <a:cs typeface="Times New Roman"/>
                <a:sym typeface="Times New Roman"/>
              </a:rPr>
              <a:t>28</a:t>
            </a:r>
            <a:r>
              <a:rPr b="0" i="0" lang="en-US" sz="1600" u="none" cap="none" strike="noStrike">
                <a:solidFill>
                  <a:srgbClr val="000066"/>
                </a:solidFill>
                <a:latin typeface="Times New Roman"/>
                <a:ea typeface="Times New Roman"/>
                <a:cs typeface="Times New Roman"/>
                <a:sym typeface="Times New Roman"/>
              </a:rPr>
              <a:t> bytes.</a:t>
            </a:r>
            <a:endParaRPr b="0" i="0" sz="1600" u="none" cap="none" strike="noStrike">
              <a:solidFill>
                <a:srgbClr val="000066"/>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600" u="none" cap="none" strike="noStrike">
                <a:solidFill>
                  <a:srgbClr val="000066"/>
                </a:solidFill>
                <a:latin typeface="Times New Roman"/>
                <a:ea typeface="Times New Roman"/>
                <a:cs typeface="Times New Roman"/>
                <a:sym typeface="Times New Roman"/>
              </a:rPr>
              <a:t>The </a:t>
            </a:r>
            <a:r>
              <a:rPr b="1" i="0" lang="en-US" sz="1600" u="none" cap="none" strike="noStrike">
                <a:solidFill>
                  <a:srgbClr val="000066"/>
                </a:solidFill>
                <a:latin typeface="Times New Roman"/>
                <a:ea typeface="Times New Roman"/>
                <a:cs typeface="Times New Roman"/>
                <a:sym typeface="Times New Roman"/>
              </a:rPr>
              <a:t>length of the data </a:t>
            </a:r>
            <a:r>
              <a:rPr b="0" i="0" lang="en-US" sz="1600" u="none" cap="none" strike="noStrike">
                <a:solidFill>
                  <a:srgbClr val="000066"/>
                </a:solidFill>
                <a:latin typeface="Times New Roman"/>
                <a:ea typeface="Times New Roman"/>
                <a:cs typeface="Times New Roman"/>
                <a:sym typeface="Times New Roman"/>
              </a:rPr>
              <a:t>is the length of the whole packet minus the length of the header, or </a:t>
            </a:r>
            <a:r>
              <a:rPr b="0" i="0" lang="en-US" sz="1600" u="none" cap="none" strike="noStrike">
                <a:solidFill>
                  <a:srgbClr val="FF0000"/>
                </a:solidFill>
                <a:latin typeface="Times New Roman"/>
                <a:ea typeface="Times New Roman"/>
                <a:cs typeface="Times New Roman"/>
                <a:sym typeface="Times New Roman"/>
              </a:rPr>
              <a:t>28 − 8 = 20 bytes</a:t>
            </a:r>
            <a:r>
              <a:rPr b="0" i="0" lang="en-US" sz="1600" u="none" cap="none" strike="noStrike">
                <a:solidFill>
                  <a:srgbClr val="000066"/>
                </a:solidFill>
                <a:latin typeface="Times New Roman"/>
                <a:ea typeface="Times New Roman"/>
                <a:cs typeface="Times New Roman"/>
                <a:sym typeface="Times New Roman"/>
              </a:rPr>
              <a:t>.</a:t>
            </a:r>
            <a:endParaRPr b="0" i="0" sz="1600" u="none" cap="none" strike="noStrike">
              <a:solidFill>
                <a:srgbClr val="000000"/>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600" u="none" cap="none" strike="noStrike">
                <a:solidFill>
                  <a:srgbClr val="000066"/>
                </a:solidFill>
                <a:latin typeface="Times New Roman"/>
                <a:ea typeface="Times New Roman"/>
                <a:cs typeface="Times New Roman"/>
                <a:sym typeface="Times New Roman"/>
              </a:rPr>
              <a:t>Since the destination </a:t>
            </a:r>
            <a:r>
              <a:rPr b="1" i="0" lang="en-US" sz="1600" u="none" cap="none" strike="noStrike">
                <a:solidFill>
                  <a:srgbClr val="000066"/>
                </a:solidFill>
                <a:latin typeface="Times New Roman"/>
                <a:ea typeface="Times New Roman"/>
                <a:cs typeface="Times New Roman"/>
                <a:sym typeface="Times New Roman"/>
              </a:rPr>
              <a:t>port number is </a:t>
            </a:r>
            <a:r>
              <a:rPr b="1" i="0" lang="en-US" sz="1600" u="none" cap="none" strike="noStrike">
                <a:solidFill>
                  <a:srgbClr val="FF0000"/>
                </a:solidFill>
                <a:latin typeface="Times New Roman"/>
                <a:ea typeface="Times New Roman"/>
                <a:cs typeface="Times New Roman"/>
                <a:sym typeface="Times New Roman"/>
              </a:rPr>
              <a:t>13</a:t>
            </a:r>
            <a:r>
              <a:rPr b="1" i="0" lang="en-US" sz="1600" u="none" cap="none" strike="noStrike">
                <a:solidFill>
                  <a:srgbClr val="000066"/>
                </a:solidFill>
                <a:latin typeface="Times New Roman"/>
                <a:ea typeface="Times New Roman"/>
                <a:cs typeface="Times New Roman"/>
                <a:sym typeface="Times New Roman"/>
              </a:rPr>
              <a:t> </a:t>
            </a:r>
            <a:r>
              <a:rPr b="0" i="0" lang="en-US" sz="1600" u="none" cap="none" strike="noStrike">
                <a:solidFill>
                  <a:srgbClr val="000066"/>
                </a:solidFill>
                <a:latin typeface="Times New Roman"/>
                <a:ea typeface="Times New Roman"/>
                <a:cs typeface="Times New Roman"/>
                <a:sym typeface="Times New Roman"/>
              </a:rPr>
              <a:t>(well-known port-</a:t>
            </a:r>
            <a:r>
              <a:rPr b="1" i="0" lang="en-US" sz="1600" u="none" cap="none" strike="noStrike">
                <a:solidFill>
                  <a:srgbClr val="C00000"/>
                </a:solidFill>
                <a:latin typeface="Times New Roman"/>
                <a:ea typeface="Times New Roman"/>
                <a:cs typeface="Times New Roman"/>
                <a:sym typeface="Times New Roman"/>
              </a:rPr>
              <a:t> Daytime</a:t>
            </a:r>
            <a:r>
              <a:rPr b="0" i="0" lang="en-US" sz="1600" u="none" cap="none" strike="noStrike">
                <a:solidFill>
                  <a:srgbClr val="000066"/>
                </a:solidFill>
                <a:latin typeface="Times New Roman"/>
                <a:ea typeface="Times New Roman"/>
                <a:cs typeface="Times New Roman"/>
                <a:sym typeface="Times New Roman"/>
              </a:rPr>
              <a:t>), the packet is </a:t>
            </a:r>
            <a:r>
              <a:rPr b="1" i="0" lang="en-US" sz="1600" u="none" cap="none" strike="noStrike">
                <a:solidFill>
                  <a:srgbClr val="C00000"/>
                </a:solidFill>
                <a:latin typeface="Times New Roman"/>
                <a:ea typeface="Times New Roman"/>
                <a:cs typeface="Times New Roman"/>
                <a:sym typeface="Times New Roman"/>
              </a:rPr>
              <a:t>from the client to the server.</a:t>
            </a:r>
            <a:endParaRPr b="1" i="0" sz="1600" u="none" cap="none" strike="noStrike">
              <a:solidFill>
                <a:srgbClr val="C00000"/>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600" u="none" cap="none" strike="noStrike">
                <a:solidFill>
                  <a:srgbClr val="000066"/>
                </a:solidFill>
                <a:latin typeface="Times New Roman"/>
                <a:ea typeface="Times New Roman"/>
                <a:cs typeface="Times New Roman"/>
                <a:sym typeface="Times New Roman"/>
              </a:rPr>
              <a:t>The </a:t>
            </a:r>
            <a:r>
              <a:rPr b="1" i="0" lang="en-US" sz="1600" u="none" cap="none" strike="noStrike">
                <a:solidFill>
                  <a:srgbClr val="000066"/>
                </a:solidFill>
                <a:latin typeface="Times New Roman"/>
                <a:ea typeface="Times New Roman"/>
                <a:cs typeface="Times New Roman"/>
                <a:sym typeface="Times New Roman"/>
              </a:rPr>
              <a:t>client process </a:t>
            </a:r>
            <a:r>
              <a:rPr b="0" i="0" lang="en-US" sz="1600" u="none" cap="none" strike="noStrike">
                <a:solidFill>
                  <a:srgbClr val="000066"/>
                </a:solidFill>
                <a:latin typeface="Times New Roman"/>
                <a:ea typeface="Times New Roman"/>
                <a:cs typeface="Times New Roman"/>
                <a:sym typeface="Times New Roman"/>
              </a:rPr>
              <a:t>is the </a:t>
            </a:r>
            <a:r>
              <a:rPr b="1" i="0" lang="en-US" sz="1600" u="none" cap="none" strike="noStrike">
                <a:solidFill>
                  <a:srgbClr val="C00000"/>
                </a:solidFill>
                <a:latin typeface="Times New Roman"/>
                <a:ea typeface="Times New Roman"/>
                <a:cs typeface="Times New Roman"/>
                <a:sym typeface="Times New Roman"/>
              </a:rPr>
              <a:t>Daytime</a:t>
            </a:r>
            <a:r>
              <a:rPr b="0" i="0" lang="en-US" sz="1600" u="none" cap="none" strike="noStrike">
                <a:solidFill>
                  <a:srgbClr val="000066"/>
                </a:solidFill>
                <a:latin typeface="Times New Roman"/>
                <a:ea typeface="Times New Roman"/>
                <a:cs typeface="Times New Roman"/>
                <a:sym typeface="Times New Roman"/>
              </a:rPr>
              <a:t> (see slide no. 19).</a:t>
            </a:r>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600" u="none" cap="none" strike="noStrike">
                <a:solidFill>
                  <a:srgbClr val="000000"/>
                </a:solidFill>
                <a:latin typeface="Times New Roman"/>
                <a:ea typeface="Times New Roman"/>
                <a:cs typeface="Times New Roman"/>
                <a:sym typeface="Times New Roman"/>
              </a:rPr>
              <a:t>UDP header + Data= “Total UDP length” field in UDP packet header </a:t>
            </a:r>
            <a:endParaRPr b="0" i="0" sz="1600" u="none" cap="none" strike="noStrike">
              <a:solidFill>
                <a:srgbClr val="000000"/>
              </a:solidFill>
              <a:latin typeface="Times New Roman"/>
              <a:ea typeface="Times New Roman"/>
              <a:cs typeface="Times New Roman"/>
              <a:sym typeface="Times New Roman"/>
            </a:endParaRPr>
          </a:p>
        </p:txBody>
      </p:sp>
      <p:sp>
        <p:nvSpPr>
          <p:cNvPr id="854" name="Google Shape;854;p51"/>
          <p:cNvSpPr/>
          <p:nvPr/>
        </p:nvSpPr>
        <p:spPr>
          <a:xfrm>
            <a:off x="609611" y="695768"/>
            <a:ext cx="32667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C00000"/>
                </a:solidFill>
                <a:latin typeface="Cambria"/>
                <a:ea typeface="Cambria"/>
                <a:cs typeface="Cambria"/>
                <a:sym typeface="Cambria"/>
              </a:rPr>
              <a:t>CB84</a:t>
            </a:r>
            <a:r>
              <a:rPr b="1" i="0" lang="en-US" sz="2400" u="none" cap="none" strike="noStrike">
                <a:solidFill>
                  <a:schemeClr val="dk1"/>
                </a:solidFill>
                <a:latin typeface="Cambria"/>
                <a:ea typeface="Cambria"/>
                <a:cs typeface="Cambria"/>
                <a:sym typeface="Cambria"/>
              </a:rPr>
              <a:t>000D</a:t>
            </a:r>
            <a:r>
              <a:rPr b="1" i="0" lang="en-US" sz="2400" u="none" cap="none" strike="noStrike">
                <a:solidFill>
                  <a:srgbClr val="C00000"/>
                </a:solidFill>
                <a:latin typeface="Cambria"/>
                <a:ea typeface="Cambria"/>
                <a:cs typeface="Cambria"/>
                <a:sym typeface="Cambria"/>
              </a:rPr>
              <a:t>001C</a:t>
            </a:r>
            <a:r>
              <a:rPr b="0" i="0" lang="en-US" sz="2400" u="none" cap="none" strike="noStrike">
                <a:solidFill>
                  <a:schemeClr val="dk1"/>
                </a:solidFill>
                <a:latin typeface="Cambria"/>
                <a:ea typeface="Cambria"/>
                <a:cs typeface="Cambria"/>
                <a:sym typeface="Cambria"/>
              </a:rPr>
              <a:t>001C</a:t>
            </a:r>
            <a:endParaRPr b="0" i="0" sz="1050" u="none" cap="none" strike="noStrike">
              <a:solidFill>
                <a:srgbClr val="000000"/>
              </a:solidFill>
              <a:latin typeface="Arial"/>
              <a:ea typeface="Arial"/>
              <a:cs typeface="Arial"/>
              <a:sym typeface="Arial"/>
            </a:endParaRPr>
          </a:p>
        </p:txBody>
      </p:sp>
      <p:cxnSp>
        <p:nvCxnSpPr>
          <p:cNvPr id="855" name="Google Shape;855;p5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56" name="Google Shape;856;p5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57" name="Google Shape;857;p5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58" name="Google Shape;858;p5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859" name="Google Shape;859;p5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pic>
        <p:nvPicPr>
          <p:cNvPr id="860" name="Google Shape;860;p51"/>
          <p:cNvPicPr preferRelativeResize="0"/>
          <p:nvPr/>
        </p:nvPicPr>
        <p:blipFill rotWithShape="1">
          <a:blip r:embed="rId4">
            <a:alphaModFix/>
          </a:blip>
          <a:srcRect b="0" l="0" r="0" t="0"/>
          <a:stretch/>
        </p:blipFill>
        <p:spPr>
          <a:xfrm>
            <a:off x="5087104" y="41590"/>
            <a:ext cx="3911252" cy="1061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5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866" name="Google Shape;866;p5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867" name="Google Shape;867;p5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868" name="Google Shape;868;p52"/>
          <p:cNvSpPr txBox="1"/>
          <p:nvPr>
            <p:ph idx="4294967295" type="title"/>
          </p:nvPr>
        </p:nvSpPr>
        <p:spPr>
          <a:xfrm>
            <a:off x="580428" y="-7939"/>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3100">
                <a:latin typeface="Times New Roman"/>
                <a:ea typeface="Times New Roman"/>
                <a:cs typeface="Times New Roman"/>
                <a:sym typeface="Times New Roman"/>
              </a:rPr>
              <a:t>User Datagram Protocol [UDP] (Cntd.)</a:t>
            </a:r>
            <a:endParaRPr sz="3100">
              <a:latin typeface="Times New Roman"/>
              <a:ea typeface="Times New Roman"/>
              <a:cs typeface="Times New Roman"/>
              <a:sym typeface="Times New Roman"/>
            </a:endParaRPr>
          </a:p>
        </p:txBody>
      </p:sp>
      <p:sp>
        <p:nvSpPr>
          <p:cNvPr id="869" name="Google Shape;869;p52"/>
          <p:cNvSpPr txBox="1"/>
          <p:nvPr/>
        </p:nvSpPr>
        <p:spPr>
          <a:xfrm>
            <a:off x="628651" y="781843"/>
            <a:ext cx="8515349"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3200" u="none" cap="none" strike="noStrike">
                <a:solidFill>
                  <a:srgbClr val="C00000"/>
                </a:solidFill>
                <a:latin typeface="Times New Roman"/>
                <a:ea typeface="Times New Roman"/>
                <a:cs typeface="Times New Roman"/>
                <a:sym typeface="Times New Roman"/>
              </a:rPr>
              <a:t>UDP Services:</a:t>
            </a:r>
            <a:endParaRPr b="1" i="0" sz="3200" u="none" cap="none" strike="noStrike">
              <a:solidFill>
                <a:srgbClr val="C00000"/>
              </a:solidFill>
              <a:latin typeface="Times New Roman"/>
              <a:ea typeface="Times New Roman"/>
              <a:cs typeface="Times New Roman"/>
              <a:sym typeface="Times New Roman"/>
            </a:endParaRPr>
          </a:p>
        </p:txBody>
      </p:sp>
      <p:sp>
        <p:nvSpPr>
          <p:cNvPr id="870" name="Google Shape;870;p52"/>
          <p:cNvSpPr txBox="1"/>
          <p:nvPr/>
        </p:nvSpPr>
        <p:spPr>
          <a:xfrm>
            <a:off x="463154" y="1214224"/>
            <a:ext cx="8885127" cy="3495466"/>
          </a:xfrm>
          <a:prstGeom prst="rect">
            <a:avLst/>
          </a:prstGeom>
          <a:noFill/>
          <a:ln>
            <a:noFill/>
          </a:ln>
        </p:spPr>
        <p:txBody>
          <a:bodyPr anchorCtr="0" anchor="t" bIns="34275" lIns="68575" spcFirstLastPara="1" rIns="68575" wrap="square" tIns="34275">
            <a:noAutofit/>
          </a:bodyPr>
          <a:lstStyle/>
          <a:p>
            <a:pPr indent="-260350" lvl="0" marL="330200" marR="0" rtl="0" algn="l">
              <a:lnSpc>
                <a:spcPct val="80000"/>
              </a:lnSpc>
              <a:spcBef>
                <a:spcPts val="0"/>
              </a:spcBef>
              <a:spcAft>
                <a:spcPts val="0"/>
              </a:spcAft>
              <a:buClr>
                <a:srgbClr val="CC0000"/>
              </a:buClr>
              <a:buSzPts val="1900"/>
              <a:buFont typeface="Times New Roman"/>
              <a:buChar char="⮚"/>
            </a:pPr>
            <a:r>
              <a:rPr b="0" i="0" lang="en-US" sz="2100" u="none" cap="none" strike="noStrike">
                <a:solidFill>
                  <a:srgbClr val="000066"/>
                </a:solidFill>
                <a:latin typeface="Times New Roman"/>
                <a:ea typeface="Times New Roman"/>
                <a:cs typeface="Times New Roman"/>
                <a:sym typeface="Times New Roman"/>
              </a:rPr>
              <a:t>Process to Process communication – using socket address</a:t>
            </a:r>
            <a:endParaRPr b="0" i="0" sz="2100" u="none" cap="none" strike="noStrike">
              <a:solidFill>
                <a:srgbClr val="000000"/>
              </a:solidFill>
              <a:latin typeface="Times New Roman"/>
              <a:ea typeface="Times New Roman"/>
              <a:cs typeface="Times New Roman"/>
              <a:sym typeface="Times New Roman"/>
            </a:endParaRPr>
          </a:p>
          <a:p>
            <a:pPr indent="-260350" lvl="0" marL="330200" marR="0" rtl="0" algn="l">
              <a:lnSpc>
                <a:spcPct val="80000"/>
              </a:lnSpc>
              <a:spcBef>
                <a:spcPts val="900"/>
              </a:spcBef>
              <a:spcAft>
                <a:spcPts val="0"/>
              </a:spcAft>
              <a:buClr>
                <a:srgbClr val="CC0000"/>
              </a:buClr>
              <a:buSzPts val="1900"/>
              <a:buFont typeface="Times New Roman"/>
              <a:buChar char="⮚"/>
            </a:pPr>
            <a:r>
              <a:rPr b="0" i="0" lang="en-US" sz="2100" u="none" cap="none" strike="noStrike">
                <a:solidFill>
                  <a:srgbClr val="000066"/>
                </a:solidFill>
                <a:latin typeface="Times New Roman"/>
                <a:ea typeface="Times New Roman"/>
                <a:cs typeface="Times New Roman"/>
                <a:sym typeface="Times New Roman"/>
              </a:rPr>
              <a:t>Connectionless services</a:t>
            </a:r>
            <a:endParaRPr b="0" i="0" sz="2100" u="none" cap="none" strike="noStrike">
              <a:solidFill>
                <a:srgbClr val="000000"/>
              </a:solidFill>
              <a:latin typeface="Times New Roman"/>
              <a:ea typeface="Times New Roman"/>
              <a:cs typeface="Times New Roman"/>
              <a:sym typeface="Times New Roman"/>
            </a:endParaRPr>
          </a:p>
          <a:p>
            <a:pPr indent="-260350" lvl="0" marL="330200" marR="0" rtl="0" algn="l">
              <a:lnSpc>
                <a:spcPct val="80000"/>
              </a:lnSpc>
              <a:spcBef>
                <a:spcPts val="900"/>
              </a:spcBef>
              <a:spcAft>
                <a:spcPts val="0"/>
              </a:spcAft>
              <a:buClr>
                <a:srgbClr val="CC0000"/>
              </a:buClr>
              <a:buSzPts val="1900"/>
              <a:buFont typeface="Times New Roman"/>
              <a:buChar char="⮚"/>
            </a:pPr>
            <a:r>
              <a:rPr b="0" i="0" lang="en-US" sz="2100" u="none" cap="none" strike="noStrike">
                <a:solidFill>
                  <a:srgbClr val="000066"/>
                </a:solidFill>
                <a:latin typeface="Times New Roman"/>
                <a:ea typeface="Times New Roman"/>
                <a:cs typeface="Times New Roman"/>
                <a:sym typeface="Times New Roman"/>
              </a:rPr>
              <a:t>Flow Control – Not present</a:t>
            </a:r>
            <a:endParaRPr b="0" i="0" sz="2100" u="none" cap="none" strike="noStrike">
              <a:solidFill>
                <a:srgbClr val="000000"/>
              </a:solidFill>
              <a:latin typeface="Times New Roman"/>
              <a:ea typeface="Times New Roman"/>
              <a:cs typeface="Times New Roman"/>
              <a:sym typeface="Times New Roman"/>
            </a:endParaRPr>
          </a:p>
          <a:p>
            <a:pPr indent="-260350" lvl="0" marL="330200" marR="0" rtl="0" algn="l">
              <a:lnSpc>
                <a:spcPct val="80000"/>
              </a:lnSpc>
              <a:spcBef>
                <a:spcPts val="900"/>
              </a:spcBef>
              <a:spcAft>
                <a:spcPts val="0"/>
              </a:spcAft>
              <a:buClr>
                <a:srgbClr val="CC0000"/>
              </a:buClr>
              <a:buSzPts val="1900"/>
              <a:buFont typeface="Times New Roman"/>
              <a:buChar char="⮚"/>
            </a:pPr>
            <a:r>
              <a:rPr b="0" i="0" lang="en-US" sz="2100" u="none" cap="none" strike="noStrike">
                <a:solidFill>
                  <a:srgbClr val="000066"/>
                </a:solidFill>
                <a:latin typeface="Times New Roman"/>
                <a:ea typeface="Times New Roman"/>
                <a:cs typeface="Times New Roman"/>
                <a:sym typeface="Times New Roman"/>
              </a:rPr>
              <a:t>Error Control – Not present</a:t>
            </a:r>
            <a:endParaRPr b="0" i="0" sz="2100" u="none" cap="none" strike="noStrike">
              <a:solidFill>
                <a:srgbClr val="000000"/>
              </a:solidFill>
              <a:latin typeface="Times New Roman"/>
              <a:ea typeface="Times New Roman"/>
              <a:cs typeface="Times New Roman"/>
              <a:sym typeface="Times New Roman"/>
            </a:endParaRPr>
          </a:p>
          <a:p>
            <a:pPr indent="-260350" lvl="0" marL="330200" marR="0" rtl="0" algn="l">
              <a:lnSpc>
                <a:spcPct val="80000"/>
              </a:lnSpc>
              <a:spcBef>
                <a:spcPts val="900"/>
              </a:spcBef>
              <a:spcAft>
                <a:spcPts val="0"/>
              </a:spcAft>
              <a:buClr>
                <a:srgbClr val="CC0000"/>
              </a:buClr>
              <a:buSzPts val="1900"/>
              <a:buFont typeface="Times New Roman"/>
              <a:buChar char="⮚"/>
            </a:pPr>
            <a:r>
              <a:rPr b="0" i="0" lang="en-US" sz="2100" u="none" cap="none" strike="noStrike">
                <a:solidFill>
                  <a:srgbClr val="000066"/>
                </a:solidFill>
                <a:latin typeface="Times New Roman"/>
                <a:ea typeface="Times New Roman"/>
                <a:cs typeface="Times New Roman"/>
                <a:sym typeface="Times New Roman"/>
              </a:rPr>
              <a:t>Checksum – based on pseudo header, UDP header, and data </a:t>
            </a:r>
            <a:r>
              <a:rPr b="0" i="0" lang="en-US" sz="1800" u="none" cap="none" strike="noStrike">
                <a:solidFill>
                  <a:srgbClr val="000066"/>
                </a:solidFill>
                <a:latin typeface="Times New Roman"/>
                <a:ea typeface="Times New Roman"/>
                <a:cs typeface="Times New Roman"/>
                <a:sym typeface="Times New Roman"/>
              </a:rPr>
              <a:t>(Can be Optional)</a:t>
            </a:r>
            <a:endParaRPr b="0" i="0" sz="1800" u="none" cap="none" strike="noStrike">
              <a:solidFill>
                <a:srgbClr val="000000"/>
              </a:solidFill>
              <a:latin typeface="Times New Roman"/>
              <a:ea typeface="Times New Roman"/>
              <a:cs typeface="Times New Roman"/>
              <a:sym typeface="Times New Roman"/>
            </a:endParaRPr>
          </a:p>
          <a:p>
            <a:pPr indent="-260350" lvl="0" marL="330200" marR="0" rtl="0" algn="l">
              <a:lnSpc>
                <a:spcPct val="80000"/>
              </a:lnSpc>
              <a:spcBef>
                <a:spcPts val="900"/>
              </a:spcBef>
              <a:spcAft>
                <a:spcPts val="0"/>
              </a:spcAft>
              <a:buClr>
                <a:srgbClr val="CC0000"/>
              </a:buClr>
              <a:buSzPts val="1900"/>
              <a:buFont typeface="Times New Roman"/>
              <a:buChar char="⮚"/>
            </a:pPr>
            <a:r>
              <a:rPr b="0" i="0" lang="en-US" sz="2100" u="none" cap="none" strike="noStrike">
                <a:solidFill>
                  <a:srgbClr val="000066"/>
                </a:solidFill>
                <a:latin typeface="Times New Roman"/>
                <a:ea typeface="Times New Roman"/>
                <a:cs typeface="Times New Roman"/>
                <a:sym typeface="Times New Roman"/>
              </a:rPr>
              <a:t>Congestion Control – Not present</a:t>
            </a:r>
            <a:endParaRPr b="0" i="0" sz="2100" u="none" cap="none" strike="noStrike">
              <a:solidFill>
                <a:srgbClr val="000000"/>
              </a:solidFill>
              <a:latin typeface="Times New Roman"/>
              <a:ea typeface="Times New Roman"/>
              <a:cs typeface="Times New Roman"/>
              <a:sym typeface="Times New Roman"/>
            </a:endParaRPr>
          </a:p>
          <a:p>
            <a:pPr indent="-260350" lvl="0" marL="330200" marR="0" rtl="0" algn="l">
              <a:lnSpc>
                <a:spcPct val="80000"/>
              </a:lnSpc>
              <a:spcBef>
                <a:spcPts val="900"/>
              </a:spcBef>
              <a:spcAft>
                <a:spcPts val="0"/>
              </a:spcAft>
              <a:buClr>
                <a:srgbClr val="CC0000"/>
              </a:buClr>
              <a:buSzPts val="1900"/>
              <a:buFont typeface="Times New Roman"/>
              <a:buChar char="⮚"/>
            </a:pPr>
            <a:r>
              <a:rPr b="0" i="0" lang="en-US" sz="2100" u="none" cap="none" strike="noStrike">
                <a:solidFill>
                  <a:srgbClr val="000066"/>
                </a:solidFill>
                <a:latin typeface="Times New Roman"/>
                <a:ea typeface="Times New Roman"/>
                <a:cs typeface="Times New Roman"/>
                <a:sym typeface="Times New Roman"/>
              </a:rPr>
              <a:t>Encapsulation &amp; Decapsulation</a:t>
            </a:r>
            <a:endParaRPr b="0" i="0" sz="2100" u="none" cap="none" strike="noStrike">
              <a:solidFill>
                <a:srgbClr val="000000"/>
              </a:solidFill>
              <a:latin typeface="Times New Roman"/>
              <a:ea typeface="Times New Roman"/>
              <a:cs typeface="Times New Roman"/>
              <a:sym typeface="Times New Roman"/>
            </a:endParaRPr>
          </a:p>
          <a:p>
            <a:pPr indent="-260350" lvl="0" marL="330200" marR="0" rtl="0" algn="l">
              <a:lnSpc>
                <a:spcPct val="80000"/>
              </a:lnSpc>
              <a:spcBef>
                <a:spcPts val="900"/>
              </a:spcBef>
              <a:spcAft>
                <a:spcPts val="0"/>
              </a:spcAft>
              <a:buClr>
                <a:srgbClr val="CC0000"/>
              </a:buClr>
              <a:buSzPts val="1900"/>
              <a:buFont typeface="Times New Roman"/>
              <a:buChar char="⮚"/>
            </a:pPr>
            <a:r>
              <a:rPr b="0" i="0" lang="en-US" sz="2100" u="none" cap="none" strike="noStrike">
                <a:solidFill>
                  <a:srgbClr val="000066"/>
                </a:solidFill>
                <a:latin typeface="Times New Roman"/>
                <a:ea typeface="Times New Roman"/>
                <a:cs typeface="Times New Roman"/>
                <a:sym typeface="Times New Roman"/>
              </a:rPr>
              <a:t>Queuing</a:t>
            </a:r>
            <a:endParaRPr b="0" i="0" sz="2100" u="none" cap="none" strike="noStrike">
              <a:solidFill>
                <a:srgbClr val="000000"/>
              </a:solidFill>
              <a:latin typeface="Times New Roman"/>
              <a:ea typeface="Times New Roman"/>
              <a:cs typeface="Times New Roman"/>
              <a:sym typeface="Times New Roman"/>
            </a:endParaRPr>
          </a:p>
          <a:p>
            <a:pPr indent="-260350" lvl="0" marL="330200" marR="0" rtl="0" algn="l">
              <a:lnSpc>
                <a:spcPct val="80000"/>
              </a:lnSpc>
              <a:spcBef>
                <a:spcPts val="900"/>
              </a:spcBef>
              <a:spcAft>
                <a:spcPts val="0"/>
              </a:spcAft>
              <a:buClr>
                <a:srgbClr val="CC0000"/>
              </a:buClr>
              <a:buSzPts val="1900"/>
              <a:buFont typeface="Times New Roman"/>
              <a:buChar char="⮚"/>
            </a:pPr>
            <a:r>
              <a:rPr b="0" i="0" lang="en-US" sz="2100" u="none" cap="none" strike="noStrike">
                <a:solidFill>
                  <a:srgbClr val="000066"/>
                </a:solidFill>
                <a:latin typeface="Times New Roman"/>
                <a:ea typeface="Times New Roman"/>
                <a:cs typeface="Times New Roman"/>
                <a:sym typeface="Times New Roman"/>
              </a:rPr>
              <a:t>Multiplexing &amp; Demultiplexing</a:t>
            </a:r>
            <a:endParaRPr b="0" i="0" sz="2100" u="none" cap="none" strike="noStrike">
              <a:solidFill>
                <a:srgbClr val="000000"/>
              </a:solidFill>
              <a:latin typeface="Times New Roman"/>
              <a:ea typeface="Times New Roman"/>
              <a:cs typeface="Times New Roman"/>
              <a:sym typeface="Times New Roman"/>
            </a:endParaRPr>
          </a:p>
        </p:txBody>
      </p:sp>
      <p:cxnSp>
        <p:nvCxnSpPr>
          <p:cNvPr id="871" name="Google Shape;871;p5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72" name="Google Shape;872;p5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73" name="Google Shape;873;p5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74" name="Google Shape;874;p5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875" name="Google Shape;875;p5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5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881" name="Google Shape;881;p5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882" name="Google Shape;882;p5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883" name="Google Shape;883;p53"/>
          <p:cNvSpPr txBox="1"/>
          <p:nvPr>
            <p:ph idx="4294967295" type="title"/>
          </p:nvPr>
        </p:nvSpPr>
        <p:spPr>
          <a:xfrm>
            <a:off x="580428" y="0"/>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User Datagram Protocol [UDP] (Cntd.)</a:t>
            </a:r>
            <a:endParaRPr/>
          </a:p>
        </p:txBody>
      </p:sp>
      <p:sp>
        <p:nvSpPr>
          <p:cNvPr id="884" name="Google Shape;884;p53"/>
          <p:cNvSpPr txBox="1"/>
          <p:nvPr/>
        </p:nvSpPr>
        <p:spPr>
          <a:xfrm>
            <a:off x="444136" y="777876"/>
            <a:ext cx="8515349"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2400" u="none" cap="none" strike="noStrike">
                <a:solidFill>
                  <a:srgbClr val="FF0000"/>
                </a:solidFill>
                <a:latin typeface="Times New Roman"/>
                <a:ea typeface="Times New Roman"/>
                <a:cs typeface="Times New Roman"/>
                <a:sym typeface="Times New Roman"/>
              </a:rPr>
              <a:t>UDP Applications:</a:t>
            </a:r>
            <a:endParaRPr b="1" i="0" sz="2400" u="none" cap="none" strike="noStrike">
              <a:solidFill>
                <a:srgbClr val="000066"/>
              </a:solidFill>
              <a:latin typeface="Times New Roman"/>
              <a:ea typeface="Times New Roman"/>
              <a:cs typeface="Times New Roman"/>
              <a:sym typeface="Times New Roman"/>
            </a:endParaRPr>
          </a:p>
        </p:txBody>
      </p:sp>
      <p:sp>
        <p:nvSpPr>
          <p:cNvPr id="885" name="Google Shape;885;p53"/>
          <p:cNvSpPr txBox="1"/>
          <p:nvPr/>
        </p:nvSpPr>
        <p:spPr>
          <a:xfrm>
            <a:off x="470891" y="1058726"/>
            <a:ext cx="8673109" cy="3781214"/>
          </a:xfrm>
          <a:prstGeom prst="rect">
            <a:avLst/>
          </a:prstGeom>
          <a:noFill/>
          <a:ln>
            <a:noFill/>
          </a:ln>
        </p:spPr>
        <p:txBody>
          <a:bodyPr anchorCtr="0" anchor="t" bIns="34275" lIns="68575" spcFirstLastPara="1" rIns="68575" wrap="square" tIns="34275">
            <a:noAutofit/>
          </a:bodyPr>
          <a:lstStyle/>
          <a:p>
            <a:pPr indent="-254000" lvl="0" marL="330200" marR="0" rtl="0" algn="just">
              <a:lnSpc>
                <a:spcPct val="100000"/>
              </a:lnSpc>
              <a:spcBef>
                <a:spcPts val="0"/>
              </a:spcBef>
              <a:spcAft>
                <a:spcPts val="0"/>
              </a:spcAft>
              <a:buClr>
                <a:srgbClr val="CC0000"/>
              </a:buClr>
              <a:buSzPts val="1800"/>
              <a:buFont typeface="Times New Roman"/>
              <a:buChar char="⮚"/>
            </a:pPr>
            <a:r>
              <a:rPr b="0" i="0" lang="en-US" sz="1700" u="none" cap="none" strike="noStrike">
                <a:solidFill>
                  <a:srgbClr val="000066"/>
                </a:solidFill>
                <a:latin typeface="Times New Roman"/>
                <a:ea typeface="Times New Roman"/>
                <a:cs typeface="Times New Roman"/>
                <a:sym typeface="Times New Roman"/>
              </a:rPr>
              <a:t>UDP is suitable for a process that requires </a:t>
            </a:r>
            <a:r>
              <a:rPr b="1" i="0" lang="en-US" sz="1700" u="none" cap="none" strike="noStrike">
                <a:solidFill>
                  <a:srgbClr val="000066"/>
                </a:solidFill>
                <a:latin typeface="Times New Roman"/>
                <a:ea typeface="Times New Roman"/>
                <a:cs typeface="Times New Roman"/>
                <a:sym typeface="Times New Roman"/>
              </a:rPr>
              <a:t>simple request-response communication</a:t>
            </a:r>
            <a:r>
              <a:rPr b="0" i="0" lang="en-US" sz="1700" u="none" cap="none" strike="noStrike">
                <a:solidFill>
                  <a:srgbClr val="000066"/>
                </a:solidFill>
                <a:latin typeface="Times New Roman"/>
                <a:ea typeface="Times New Roman"/>
                <a:cs typeface="Times New Roman"/>
                <a:sym typeface="Times New Roman"/>
              </a:rPr>
              <a:t> with </a:t>
            </a:r>
            <a:r>
              <a:rPr b="0" i="0" lang="en-US" sz="1700" u="none" cap="none" strike="noStrike">
                <a:solidFill>
                  <a:srgbClr val="C00000"/>
                </a:solidFill>
                <a:latin typeface="Times New Roman"/>
                <a:ea typeface="Times New Roman"/>
                <a:cs typeface="Times New Roman"/>
                <a:sym typeface="Times New Roman"/>
              </a:rPr>
              <a:t>little concern for flow and error control.</a:t>
            </a:r>
            <a:endParaRPr b="0" i="0" sz="1700" u="none" cap="none" strike="noStrike">
              <a:solidFill>
                <a:srgbClr val="C00000"/>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700" u="none" cap="none" strike="noStrike">
                <a:solidFill>
                  <a:srgbClr val="000066"/>
                </a:solidFill>
                <a:latin typeface="Times New Roman"/>
                <a:ea typeface="Times New Roman"/>
                <a:cs typeface="Times New Roman"/>
                <a:sym typeface="Times New Roman"/>
              </a:rPr>
              <a:t>UDP is suitable for a process </a:t>
            </a:r>
            <a:r>
              <a:rPr b="1" i="0" lang="en-US" sz="1700" u="none" cap="none" strike="noStrike">
                <a:solidFill>
                  <a:srgbClr val="000066"/>
                </a:solidFill>
                <a:latin typeface="Times New Roman"/>
                <a:ea typeface="Times New Roman"/>
                <a:cs typeface="Times New Roman"/>
                <a:sym typeface="Times New Roman"/>
              </a:rPr>
              <a:t>with internal flow- and error-control mechanisms. </a:t>
            </a:r>
            <a:r>
              <a:rPr b="0" i="0" lang="en-US" sz="1700" u="none" cap="none" strike="noStrike">
                <a:solidFill>
                  <a:srgbClr val="000066"/>
                </a:solidFill>
                <a:latin typeface="Times New Roman"/>
                <a:ea typeface="Times New Roman"/>
                <a:cs typeface="Times New Roman"/>
                <a:sym typeface="Times New Roman"/>
              </a:rPr>
              <a:t>For example, the </a:t>
            </a:r>
            <a:r>
              <a:rPr b="1" i="0" lang="en-US" sz="1700" u="none" cap="none" strike="noStrike">
                <a:solidFill>
                  <a:schemeClr val="dk1"/>
                </a:solidFill>
                <a:latin typeface="Times New Roman"/>
                <a:ea typeface="Times New Roman"/>
                <a:cs typeface="Times New Roman"/>
                <a:sym typeface="Times New Roman"/>
              </a:rPr>
              <a:t>Trivial File Transfer Protocol (TFTP).</a:t>
            </a:r>
            <a:endParaRPr b="1" i="0" sz="1700" u="none" cap="none" strike="noStrike">
              <a:solidFill>
                <a:schemeClr val="dk1"/>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700" u="none" cap="none" strike="noStrike">
                <a:solidFill>
                  <a:srgbClr val="000066"/>
                </a:solidFill>
                <a:latin typeface="Times New Roman"/>
                <a:ea typeface="Times New Roman"/>
                <a:cs typeface="Times New Roman"/>
                <a:sym typeface="Times New Roman"/>
              </a:rPr>
              <a:t>UDP is a suitable transport protocol for </a:t>
            </a:r>
            <a:r>
              <a:rPr b="1" i="0" lang="en-US" sz="1700" u="none" cap="none" strike="noStrike">
                <a:solidFill>
                  <a:schemeClr val="dk1"/>
                </a:solidFill>
                <a:latin typeface="Times New Roman"/>
                <a:ea typeface="Times New Roman"/>
                <a:cs typeface="Times New Roman"/>
                <a:sym typeface="Times New Roman"/>
              </a:rPr>
              <a:t>multicasting.</a:t>
            </a:r>
            <a:endParaRPr b="1" i="0" sz="1700" u="none" cap="none" strike="noStrike">
              <a:solidFill>
                <a:schemeClr val="dk1"/>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700" u="none" cap="none" strike="noStrike">
                <a:solidFill>
                  <a:srgbClr val="000066"/>
                </a:solidFill>
                <a:latin typeface="Times New Roman"/>
                <a:ea typeface="Times New Roman"/>
                <a:cs typeface="Times New Roman"/>
                <a:sym typeface="Times New Roman"/>
              </a:rPr>
              <a:t>UDP is used for management processes such as </a:t>
            </a:r>
            <a:r>
              <a:rPr b="1" i="0" lang="en-US" sz="1700" u="none" cap="none" strike="noStrike">
                <a:solidFill>
                  <a:schemeClr val="dk1"/>
                </a:solidFill>
                <a:latin typeface="Times New Roman"/>
                <a:ea typeface="Times New Roman"/>
                <a:cs typeface="Times New Roman"/>
                <a:sym typeface="Times New Roman"/>
              </a:rPr>
              <a:t>SNMP </a:t>
            </a:r>
            <a:r>
              <a:rPr b="1" i="0" lang="en-US" sz="1600" u="none" cap="none" strike="noStrike">
                <a:solidFill>
                  <a:schemeClr val="dk1"/>
                </a:solidFill>
                <a:latin typeface="Times New Roman"/>
                <a:ea typeface="Times New Roman"/>
                <a:cs typeface="Times New Roman"/>
                <a:sym typeface="Times New Roman"/>
              </a:rPr>
              <a:t>(</a:t>
            </a:r>
            <a:r>
              <a:rPr b="1" i="0" lang="en-US" sz="1200" u="none" cap="none" strike="noStrike">
                <a:solidFill>
                  <a:srgbClr val="000000"/>
                </a:solidFill>
                <a:latin typeface="Arial"/>
                <a:ea typeface="Arial"/>
                <a:cs typeface="Arial"/>
                <a:sym typeface="Arial"/>
              </a:rPr>
              <a:t>Simple Network Management Protocol</a:t>
            </a:r>
            <a:r>
              <a:rPr b="1" i="0" lang="en-US" sz="1600" u="none" cap="none" strike="noStrike">
                <a:solidFill>
                  <a:schemeClr val="dk1"/>
                </a:solidFill>
                <a:latin typeface="Times New Roman"/>
                <a:ea typeface="Times New Roman"/>
                <a:cs typeface="Times New Roman"/>
                <a:sym typeface="Times New Roman"/>
              </a:rPr>
              <a:t>).</a:t>
            </a:r>
            <a:endParaRPr b="1" i="0" sz="1600" u="none" cap="none" strike="noStrike">
              <a:solidFill>
                <a:schemeClr val="dk1"/>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700" u="none" cap="none" strike="noStrike">
                <a:solidFill>
                  <a:srgbClr val="000066"/>
                </a:solidFill>
                <a:latin typeface="Times New Roman"/>
                <a:ea typeface="Times New Roman"/>
                <a:cs typeface="Times New Roman"/>
                <a:sym typeface="Times New Roman"/>
              </a:rPr>
              <a:t>UDP is used for some route updating protocols such as </a:t>
            </a:r>
            <a:r>
              <a:rPr b="1" i="0" lang="en-US" sz="1700" u="none" cap="none" strike="noStrike">
                <a:solidFill>
                  <a:schemeClr val="dk1"/>
                </a:solidFill>
                <a:latin typeface="Times New Roman"/>
                <a:ea typeface="Times New Roman"/>
                <a:cs typeface="Times New Roman"/>
                <a:sym typeface="Times New Roman"/>
              </a:rPr>
              <a:t>Routing Information Protocol (RIP).</a:t>
            </a:r>
            <a:endParaRPr b="1" i="0" sz="1700" u="none" cap="none" strike="noStrike">
              <a:solidFill>
                <a:schemeClr val="dk1"/>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700" u="none" cap="none" strike="noStrike">
                <a:solidFill>
                  <a:srgbClr val="000066"/>
                </a:solidFill>
                <a:latin typeface="Times New Roman"/>
                <a:ea typeface="Times New Roman"/>
                <a:cs typeface="Times New Roman"/>
                <a:sym typeface="Times New Roman"/>
              </a:rPr>
              <a:t>UDP is normally used for interactive </a:t>
            </a:r>
            <a:r>
              <a:rPr b="1" i="0" lang="en-US" sz="1700" u="none" cap="none" strike="noStrike">
                <a:solidFill>
                  <a:srgbClr val="C00000"/>
                </a:solidFill>
                <a:latin typeface="Times New Roman"/>
                <a:ea typeface="Times New Roman"/>
                <a:cs typeface="Times New Roman"/>
                <a:sym typeface="Times New Roman"/>
              </a:rPr>
              <a:t>real-time applications </a:t>
            </a:r>
            <a:r>
              <a:rPr b="0" i="0" lang="en-US" sz="1700" u="none" cap="none" strike="noStrike">
                <a:solidFill>
                  <a:srgbClr val="000066"/>
                </a:solidFill>
                <a:latin typeface="Times New Roman"/>
                <a:ea typeface="Times New Roman"/>
                <a:cs typeface="Times New Roman"/>
                <a:sym typeface="Times New Roman"/>
              </a:rPr>
              <a:t>that cannot tolerate uneven delay between sections of a received message. </a:t>
            </a:r>
            <a:r>
              <a:rPr b="1" i="0" lang="en-US" sz="1700" u="none" cap="none" strike="noStrike">
                <a:solidFill>
                  <a:schemeClr val="dk1"/>
                </a:solidFill>
                <a:latin typeface="Times New Roman"/>
                <a:ea typeface="Times New Roman"/>
                <a:cs typeface="Times New Roman"/>
                <a:sym typeface="Times New Roman"/>
              </a:rPr>
              <a:t>E.g. multimedia applications.</a:t>
            </a:r>
            <a:endParaRPr b="1" i="0" sz="1700" u="none" cap="none" strike="noStrike">
              <a:solidFill>
                <a:schemeClr val="dk1"/>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700" u="none" cap="none" strike="noStrike">
                <a:solidFill>
                  <a:srgbClr val="000066"/>
                </a:solidFill>
                <a:latin typeface="Times New Roman"/>
                <a:ea typeface="Times New Roman"/>
                <a:cs typeface="Times New Roman"/>
                <a:sym typeface="Times New Roman"/>
              </a:rPr>
              <a:t>Client-server RPC (</a:t>
            </a:r>
            <a:r>
              <a:rPr b="0" i="0" lang="en-US" sz="1400" u="none" cap="none" strike="noStrike">
                <a:solidFill>
                  <a:srgbClr val="000000"/>
                </a:solidFill>
                <a:latin typeface="Arial"/>
                <a:ea typeface="Arial"/>
                <a:cs typeface="Arial"/>
                <a:sym typeface="Arial"/>
              </a:rPr>
              <a:t>Remote Procedure Call is a powerful technique for constructing distributed, </a:t>
            </a:r>
            <a:r>
              <a:rPr b="1" i="0" lang="en-US" sz="1400" u="none" cap="none" strike="noStrike">
                <a:solidFill>
                  <a:srgbClr val="000000"/>
                </a:solidFill>
                <a:latin typeface="Arial"/>
                <a:ea typeface="Arial"/>
                <a:cs typeface="Arial"/>
                <a:sym typeface="Arial"/>
              </a:rPr>
              <a:t>client</a:t>
            </a:r>
            <a:r>
              <a:rPr b="0" i="0" lang="en-US" sz="1400" u="none" cap="none" strike="noStrike">
                <a:solidFill>
                  <a:srgbClr val="000000"/>
                </a:solidFill>
                <a:latin typeface="Arial"/>
                <a:ea typeface="Arial"/>
                <a:cs typeface="Arial"/>
                <a:sym typeface="Arial"/>
              </a:rPr>
              <a:t>-</a:t>
            </a:r>
            <a:r>
              <a:rPr b="1" i="0" lang="en-US" sz="1400" u="none" cap="none" strike="noStrike">
                <a:solidFill>
                  <a:srgbClr val="000000"/>
                </a:solidFill>
                <a:latin typeface="Arial"/>
                <a:ea typeface="Arial"/>
                <a:cs typeface="Arial"/>
                <a:sym typeface="Arial"/>
              </a:rPr>
              <a:t>server</a:t>
            </a:r>
            <a:r>
              <a:rPr b="0" i="0" lang="en-US" sz="1400" u="none" cap="none" strike="noStrike">
                <a:solidFill>
                  <a:srgbClr val="000000"/>
                </a:solidFill>
                <a:latin typeface="Arial"/>
                <a:ea typeface="Arial"/>
                <a:cs typeface="Arial"/>
                <a:sym typeface="Arial"/>
              </a:rPr>
              <a:t> based applications</a:t>
            </a:r>
            <a:r>
              <a:rPr b="0" i="0" lang="en-US" sz="1700" u="none" cap="none" strike="noStrike">
                <a:solidFill>
                  <a:srgbClr val="000066"/>
                </a:solidFill>
                <a:latin typeface="Times New Roman"/>
                <a:ea typeface="Times New Roman"/>
                <a:cs typeface="Times New Roman"/>
                <a:sym typeface="Times New Roman"/>
              </a:rPr>
              <a:t> is one area in which UDP is widely used.</a:t>
            </a:r>
            <a:endParaRPr b="0" i="0" sz="1700" u="none" cap="none" strike="noStrike">
              <a:solidFill>
                <a:srgbClr val="000000"/>
              </a:solidFill>
              <a:latin typeface="Times New Roman"/>
              <a:ea typeface="Times New Roman"/>
              <a:cs typeface="Times New Roman"/>
              <a:sym typeface="Times New Roman"/>
            </a:endParaRPr>
          </a:p>
        </p:txBody>
      </p:sp>
      <p:cxnSp>
        <p:nvCxnSpPr>
          <p:cNvPr id="886" name="Google Shape;886;p5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87" name="Google Shape;887;p5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88" name="Google Shape;888;p5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89" name="Google Shape;889;p53"/>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890" name="Google Shape;890;p5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896" name="Google Shape;896;p5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897" name="Google Shape;897;p5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898" name="Google Shape;898;p54"/>
          <p:cNvSpPr txBox="1"/>
          <p:nvPr>
            <p:ph idx="4294967295" type="title"/>
          </p:nvPr>
        </p:nvSpPr>
        <p:spPr>
          <a:xfrm>
            <a:off x="822960" y="1710605"/>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b="1" lang="en-US">
                <a:solidFill>
                  <a:srgbClr val="C00000"/>
                </a:solidFill>
                <a:latin typeface="Times New Roman"/>
                <a:ea typeface="Times New Roman"/>
                <a:cs typeface="Times New Roman"/>
                <a:sym typeface="Times New Roman"/>
              </a:rPr>
              <a:t>Real-Time Transport Protocol (RTP)</a:t>
            </a:r>
            <a:endParaRPr b="1">
              <a:solidFill>
                <a:srgbClr val="C00000"/>
              </a:solidFill>
              <a:latin typeface="Times New Roman"/>
              <a:ea typeface="Times New Roman"/>
              <a:cs typeface="Times New Roman"/>
              <a:sym typeface="Times New Roman"/>
            </a:endParaRPr>
          </a:p>
        </p:txBody>
      </p:sp>
      <p:cxnSp>
        <p:nvCxnSpPr>
          <p:cNvPr id="899" name="Google Shape;899;p5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00" name="Google Shape;900;p5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01" name="Google Shape;901;p5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02" name="Google Shape;902;p5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903" name="Google Shape;903;p5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5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909" name="Google Shape;909;p5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910" name="Google Shape;910;p5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911" name="Google Shape;911;p55"/>
          <p:cNvSpPr txBox="1"/>
          <p:nvPr>
            <p:ph idx="4294967295" type="title"/>
          </p:nvPr>
        </p:nvSpPr>
        <p:spPr>
          <a:xfrm>
            <a:off x="591145" y="0"/>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Real-Time Transport Protocol [RTP]</a:t>
            </a:r>
            <a:endParaRPr>
              <a:latin typeface="Times New Roman"/>
              <a:ea typeface="Times New Roman"/>
              <a:cs typeface="Times New Roman"/>
              <a:sym typeface="Times New Roman"/>
            </a:endParaRPr>
          </a:p>
        </p:txBody>
      </p:sp>
      <p:sp>
        <p:nvSpPr>
          <p:cNvPr id="912" name="Google Shape;912;p55"/>
          <p:cNvSpPr txBox="1"/>
          <p:nvPr/>
        </p:nvSpPr>
        <p:spPr>
          <a:xfrm>
            <a:off x="527152" y="681823"/>
            <a:ext cx="8074221" cy="4026182"/>
          </a:xfrm>
          <a:prstGeom prst="rect">
            <a:avLst/>
          </a:prstGeom>
          <a:noFill/>
          <a:ln>
            <a:noFill/>
          </a:ln>
        </p:spPr>
        <p:txBody>
          <a:bodyPr anchorCtr="0" anchor="t" bIns="34275" lIns="68575" spcFirstLastPara="1" rIns="68575" wrap="square" tIns="34275">
            <a:noAutofit/>
          </a:bodyPr>
          <a:lstStyle/>
          <a:p>
            <a:pPr indent="-254000" lvl="0" marL="330200" marR="0" rtl="0" algn="just">
              <a:lnSpc>
                <a:spcPct val="100000"/>
              </a:lnSpc>
              <a:spcBef>
                <a:spcPts val="900"/>
              </a:spcBef>
              <a:spcAft>
                <a:spcPts val="0"/>
              </a:spcAft>
              <a:buClr>
                <a:srgbClr val="CC0000"/>
              </a:buClr>
              <a:buSzPts val="1800"/>
              <a:buFont typeface="Times New Roman"/>
              <a:buChar char="⮚"/>
            </a:pPr>
            <a:r>
              <a:rPr b="1" i="0" lang="en-US" sz="2200" u="none" cap="none" strike="noStrike">
                <a:solidFill>
                  <a:srgbClr val="C00000"/>
                </a:solidFill>
                <a:latin typeface="Times New Roman"/>
                <a:ea typeface="Times New Roman"/>
                <a:cs typeface="Times New Roman"/>
                <a:sym typeface="Times New Roman"/>
              </a:rPr>
              <a:t>Multimedia Applications </a:t>
            </a:r>
            <a:r>
              <a:rPr b="0" i="0" lang="en-US" sz="2200" u="none" cap="none" strike="noStrike">
                <a:solidFill>
                  <a:srgbClr val="000066"/>
                </a:solidFill>
                <a:latin typeface="Times New Roman"/>
                <a:ea typeface="Times New Roman"/>
                <a:cs typeface="Times New Roman"/>
                <a:sym typeface="Times New Roman"/>
              </a:rPr>
              <a:t>such as </a:t>
            </a:r>
            <a:r>
              <a:rPr b="1" i="0" lang="en-US" sz="2200" u="none" cap="none" strike="noStrike">
                <a:solidFill>
                  <a:srgbClr val="000066"/>
                </a:solidFill>
                <a:latin typeface="Times New Roman"/>
                <a:ea typeface="Times New Roman"/>
                <a:cs typeface="Times New Roman"/>
                <a:sym typeface="Times New Roman"/>
              </a:rPr>
              <a:t>Internet radio, Internet telephony, music-on-demand, video conferencing, video-on-demand, </a:t>
            </a:r>
            <a:r>
              <a:rPr b="0" i="0" lang="en-US" sz="2200" u="none" cap="none" strike="noStrike">
                <a:solidFill>
                  <a:srgbClr val="000066"/>
                </a:solidFill>
                <a:latin typeface="Times New Roman"/>
                <a:ea typeface="Times New Roman"/>
                <a:cs typeface="Times New Roman"/>
                <a:sym typeface="Times New Roman"/>
              </a:rPr>
              <a:t>and other are reinventing more or less the same </a:t>
            </a:r>
            <a:r>
              <a:rPr b="1" i="0" lang="en-US" sz="2200" u="none" cap="none" strike="noStrike">
                <a:solidFill>
                  <a:srgbClr val="000066"/>
                </a:solidFill>
                <a:latin typeface="Times New Roman"/>
                <a:ea typeface="Times New Roman"/>
                <a:cs typeface="Times New Roman"/>
                <a:sym typeface="Times New Roman"/>
              </a:rPr>
              <a:t>real-time transport protocol.</a:t>
            </a:r>
            <a:endParaRPr b="1" i="0" sz="2200" u="none" cap="none" strike="noStrike">
              <a:solidFill>
                <a:srgbClr val="000000"/>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2200" u="none" cap="none" strike="noStrike">
                <a:solidFill>
                  <a:srgbClr val="000066"/>
                </a:solidFill>
                <a:latin typeface="Times New Roman"/>
                <a:ea typeface="Times New Roman"/>
                <a:cs typeface="Times New Roman"/>
                <a:sym typeface="Times New Roman"/>
              </a:rPr>
              <a:t>Thus generic real-time transport protocol for multiple applications would be a good idea. i.e. RTP (Real-time Transport Protocol).</a:t>
            </a:r>
            <a:endParaRPr b="0" i="0" sz="2200" u="none" cap="none" strike="noStrike">
              <a:solidFill>
                <a:srgbClr val="000000"/>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1" i="0" lang="en-US" sz="2200" u="none" cap="none" strike="noStrike">
                <a:solidFill>
                  <a:srgbClr val="000066"/>
                </a:solidFill>
                <a:latin typeface="Times New Roman"/>
                <a:ea typeface="Times New Roman"/>
                <a:cs typeface="Times New Roman"/>
                <a:sym typeface="Times New Roman"/>
              </a:rPr>
              <a:t>Aspects of real-time transport:</a:t>
            </a:r>
            <a:endParaRPr b="1" i="0" sz="2200" u="none" cap="none" strike="noStrike">
              <a:solidFill>
                <a:srgbClr val="000000"/>
              </a:solidFill>
              <a:latin typeface="Times New Roman"/>
              <a:ea typeface="Times New Roman"/>
              <a:cs typeface="Times New Roman"/>
              <a:sym typeface="Times New Roman"/>
            </a:endParaRPr>
          </a:p>
          <a:p>
            <a:pPr indent="-222250" lvl="1" marL="635000" marR="0" rtl="0" algn="just">
              <a:lnSpc>
                <a:spcPct val="100000"/>
              </a:lnSpc>
              <a:spcBef>
                <a:spcPts val="800"/>
              </a:spcBef>
              <a:spcAft>
                <a:spcPts val="0"/>
              </a:spcAft>
              <a:buClr>
                <a:srgbClr val="CC0000"/>
              </a:buClr>
              <a:buSzPts val="1500"/>
              <a:buFont typeface="Times New Roman"/>
              <a:buChar char="⮚"/>
            </a:pPr>
            <a:r>
              <a:rPr b="1" i="0" lang="en-US" sz="2200" u="none" cap="none" strike="noStrike">
                <a:solidFill>
                  <a:schemeClr val="dk1"/>
                </a:solidFill>
                <a:latin typeface="Times New Roman"/>
                <a:ea typeface="Times New Roman"/>
                <a:cs typeface="Times New Roman"/>
                <a:sym typeface="Times New Roman"/>
              </a:rPr>
              <a:t>Transporting </a:t>
            </a:r>
            <a:r>
              <a:rPr b="1" i="0" lang="en-US" sz="2400" u="none" cap="none" strike="noStrike">
                <a:solidFill>
                  <a:srgbClr val="C00000"/>
                </a:solidFill>
                <a:latin typeface="Times New Roman"/>
                <a:ea typeface="Times New Roman"/>
                <a:cs typeface="Times New Roman"/>
                <a:sym typeface="Times New Roman"/>
              </a:rPr>
              <a:t>Audio and Video </a:t>
            </a:r>
            <a:r>
              <a:rPr b="1" i="0" lang="en-US" sz="2200" u="none" cap="none" strike="noStrike">
                <a:solidFill>
                  <a:schemeClr val="dk1"/>
                </a:solidFill>
                <a:latin typeface="Times New Roman"/>
                <a:ea typeface="Times New Roman"/>
                <a:cs typeface="Times New Roman"/>
                <a:sym typeface="Times New Roman"/>
              </a:rPr>
              <a:t>data in packets.</a:t>
            </a:r>
            <a:endParaRPr b="1" i="0" sz="2200" u="none" cap="none" strike="noStrike">
              <a:solidFill>
                <a:schemeClr val="dk1"/>
              </a:solidFill>
              <a:latin typeface="Times New Roman"/>
              <a:ea typeface="Times New Roman"/>
              <a:cs typeface="Times New Roman"/>
              <a:sym typeface="Times New Roman"/>
            </a:endParaRPr>
          </a:p>
          <a:p>
            <a:pPr indent="-222250" lvl="1" marL="635000" marR="0" rtl="0" algn="just">
              <a:lnSpc>
                <a:spcPct val="100000"/>
              </a:lnSpc>
              <a:spcBef>
                <a:spcPts val="800"/>
              </a:spcBef>
              <a:spcAft>
                <a:spcPts val="0"/>
              </a:spcAft>
              <a:buClr>
                <a:srgbClr val="CC0000"/>
              </a:buClr>
              <a:buSzPts val="1500"/>
              <a:buFont typeface="Times New Roman"/>
              <a:buChar char="⮚"/>
            </a:pPr>
            <a:r>
              <a:rPr b="1" i="0" lang="en-US" sz="2200" u="none" cap="none" strike="noStrike">
                <a:solidFill>
                  <a:schemeClr val="dk1"/>
                </a:solidFill>
                <a:latin typeface="Times New Roman"/>
                <a:ea typeface="Times New Roman"/>
                <a:cs typeface="Times New Roman"/>
                <a:sym typeface="Times New Roman"/>
              </a:rPr>
              <a:t> Processing that takes place, mostly at the receiver, to play out the audio and video at the right time.</a:t>
            </a:r>
            <a:endParaRPr b="1" i="0" sz="2200" u="none" cap="none" strike="noStrike">
              <a:solidFill>
                <a:schemeClr val="dk1"/>
              </a:solidFill>
              <a:latin typeface="Times New Roman"/>
              <a:ea typeface="Times New Roman"/>
              <a:cs typeface="Times New Roman"/>
              <a:sym typeface="Times New Roman"/>
            </a:endParaRPr>
          </a:p>
          <a:p>
            <a:pPr indent="-139700" lvl="0" marL="330200" marR="0" rtl="0" algn="just">
              <a:lnSpc>
                <a:spcPct val="100000"/>
              </a:lnSpc>
              <a:spcBef>
                <a:spcPts val="900"/>
              </a:spcBef>
              <a:spcAft>
                <a:spcPts val="0"/>
              </a:spcAft>
              <a:buClr>
                <a:srgbClr val="CC0000"/>
              </a:buClr>
              <a:buSzPts val="1800"/>
              <a:buFont typeface="Noto Sans"/>
              <a:buNone/>
            </a:pPr>
            <a:r>
              <a:t/>
            </a:r>
            <a:endParaRPr b="0" i="0" sz="2200" u="none" cap="none" strike="noStrike">
              <a:solidFill>
                <a:srgbClr val="000066"/>
              </a:solidFill>
              <a:latin typeface="Times New Roman"/>
              <a:ea typeface="Times New Roman"/>
              <a:cs typeface="Times New Roman"/>
              <a:sym typeface="Times New Roman"/>
            </a:endParaRPr>
          </a:p>
        </p:txBody>
      </p:sp>
      <p:cxnSp>
        <p:nvCxnSpPr>
          <p:cNvPr id="913" name="Google Shape;913;p5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14" name="Google Shape;914;p5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15" name="Google Shape;915;p5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16" name="Google Shape;916;p5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917" name="Google Shape;917;p5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5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923" name="Google Shape;923;p5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924" name="Google Shape;924;p5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925" name="Google Shape;925;p56"/>
          <p:cNvSpPr txBox="1"/>
          <p:nvPr>
            <p:ph idx="4294967295" type="title"/>
          </p:nvPr>
        </p:nvSpPr>
        <p:spPr>
          <a:xfrm>
            <a:off x="800101" y="137319"/>
            <a:ext cx="7772400" cy="507281"/>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Real-Time Transport Protocol [RTP] (Cntd.)</a:t>
            </a:r>
            <a:endParaRPr/>
          </a:p>
        </p:txBody>
      </p:sp>
      <p:pic>
        <p:nvPicPr>
          <p:cNvPr id="926" name="Google Shape;926;p56"/>
          <p:cNvPicPr preferRelativeResize="0"/>
          <p:nvPr/>
        </p:nvPicPr>
        <p:blipFill rotWithShape="1">
          <a:blip r:embed="rId3">
            <a:alphaModFix/>
          </a:blip>
          <a:srcRect b="0" l="0" r="0" t="0"/>
          <a:stretch/>
        </p:blipFill>
        <p:spPr>
          <a:xfrm>
            <a:off x="708420" y="826434"/>
            <a:ext cx="7543798" cy="3248981"/>
          </a:xfrm>
          <a:prstGeom prst="rect">
            <a:avLst/>
          </a:prstGeom>
          <a:noFill/>
          <a:ln>
            <a:noFill/>
          </a:ln>
        </p:spPr>
      </p:pic>
      <p:sp>
        <p:nvSpPr>
          <p:cNvPr id="927" name="Google Shape;927;p56"/>
          <p:cNvSpPr txBox="1"/>
          <p:nvPr/>
        </p:nvSpPr>
        <p:spPr>
          <a:xfrm>
            <a:off x="792363" y="4298799"/>
            <a:ext cx="7543800" cy="28929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Figure:</a:t>
            </a:r>
            <a:r>
              <a:rPr b="0" i="0" lang="en-US" sz="1800" u="none" cap="none" strike="noStrike">
                <a:solidFill>
                  <a:schemeClr val="dk1"/>
                </a:solidFill>
                <a:latin typeface="Times New Roman"/>
                <a:ea typeface="Times New Roman"/>
                <a:cs typeface="Times New Roman"/>
                <a:sym typeface="Times New Roman"/>
              </a:rPr>
              <a:t> (a) The position of RTP in the protocol stack. (b) Packet nesting.</a:t>
            </a:r>
            <a:endParaRPr b="0" i="0" sz="1100" u="none" cap="none" strike="noStrike">
              <a:solidFill>
                <a:srgbClr val="000000"/>
              </a:solidFill>
              <a:latin typeface="Arial"/>
              <a:ea typeface="Arial"/>
              <a:cs typeface="Arial"/>
              <a:sym typeface="Arial"/>
            </a:endParaRPr>
          </a:p>
        </p:txBody>
      </p:sp>
      <p:cxnSp>
        <p:nvCxnSpPr>
          <p:cNvPr id="928" name="Google Shape;928;p5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29" name="Google Shape;929;p5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30" name="Google Shape;930;p5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31" name="Google Shape;931;p5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932" name="Google Shape;932;p5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5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938" name="Google Shape;938;p5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939" name="Google Shape;939;p5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940" name="Google Shape;940;p57"/>
          <p:cNvSpPr txBox="1"/>
          <p:nvPr>
            <p:ph idx="4294967295" type="title"/>
          </p:nvPr>
        </p:nvSpPr>
        <p:spPr>
          <a:xfrm>
            <a:off x="723044" y="175581"/>
            <a:ext cx="7772400" cy="40806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Real-Time Transport Protocol [RTP] (Cntd.)</a:t>
            </a:r>
            <a:endParaRPr/>
          </a:p>
        </p:txBody>
      </p:sp>
      <p:sp>
        <p:nvSpPr>
          <p:cNvPr id="941" name="Google Shape;941;p57"/>
          <p:cNvSpPr txBox="1"/>
          <p:nvPr/>
        </p:nvSpPr>
        <p:spPr>
          <a:xfrm>
            <a:off x="463155" y="794063"/>
            <a:ext cx="8032290" cy="828260"/>
          </a:xfrm>
          <a:prstGeom prst="rect">
            <a:avLst/>
          </a:prstGeom>
          <a:noFill/>
          <a:ln>
            <a:noFill/>
          </a:ln>
        </p:spPr>
        <p:txBody>
          <a:bodyPr anchorCtr="0" anchor="t" bIns="34275" lIns="68575" spcFirstLastPara="1" rIns="68575" wrap="square" tIns="34275">
            <a:noAutofit/>
          </a:bodyPr>
          <a:lstStyle/>
          <a:p>
            <a:pPr indent="-254000" lvl="0" marL="330200" marR="0" rtl="0" algn="just">
              <a:lnSpc>
                <a:spcPct val="100000"/>
              </a:lnSpc>
              <a:spcBef>
                <a:spcPts val="0"/>
              </a:spcBef>
              <a:spcAft>
                <a:spcPts val="0"/>
              </a:spcAft>
              <a:buClr>
                <a:srgbClr val="CC0000"/>
              </a:buClr>
              <a:buSzPts val="1800"/>
              <a:buFont typeface="Times New Roman"/>
              <a:buChar char="⮚"/>
            </a:pPr>
            <a:r>
              <a:rPr b="0" i="0" lang="en-US" sz="1800" u="none" cap="none" strike="noStrike">
                <a:solidFill>
                  <a:srgbClr val="000066"/>
                </a:solidFill>
                <a:latin typeface="Times New Roman"/>
                <a:ea typeface="Times New Roman"/>
                <a:cs typeface="Times New Roman"/>
                <a:sym typeface="Times New Roman"/>
              </a:rPr>
              <a:t>RTP normally runs in </a:t>
            </a:r>
            <a:r>
              <a:rPr b="1" i="0" lang="en-US" sz="1800" u="none" cap="none" strike="noStrike">
                <a:solidFill>
                  <a:srgbClr val="C00000"/>
                </a:solidFill>
                <a:latin typeface="Times New Roman"/>
                <a:ea typeface="Times New Roman"/>
                <a:cs typeface="Times New Roman"/>
                <a:sym typeface="Times New Roman"/>
              </a:rPr>
              <a:t>user space over UDP </a:t>
            </a:r>
            <a:r>
              <a:rPr b="0" i="0" lang="en-US" sz="1800" u="none" cap="none" strike="noStrike">
                <a:solidFill>
                  <a:srgbClr val="000066"/>
                </a:solidFill>
                <a:latin typeface="Times New Roman"/>
                <a:ea typeface="Times New Roman"/>
                <a:cs typeface="Times New Roman"/>
                <a:sym typeface="Times New Roman"/>
              </a:rPr>
              <a:t>(in the operating system).</a:t>
            </a:r>
            <a:endParaRPr b="0" i="0" sz="1100" u="none" cap="none" strike="noStrike">
              <a:solidFill>
                <a:srgbClr val="000000"/>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800" u="none" cap="none" strike="noStrike">
                <a:solidFill>
                  <a:srgbClr val="000066"/>
                </a:solidFill>
                <a:latin typeface="Times New Roman"/>
                <a:ea typeface="Times New Roman"/>
                <a:cs typeface="Times New Roman"/>
                <a:sym typeface="Times New Roman"/>
              </a:rPr>
              <a:t>Its works as follows:</a:t>
            </a:r>
            <a:endParaRPr b="0" i="0" sz="1100" u="none" cap="none" strike="noStrike">
              <a:solidFill>
                <a:srgbClr val="000000"/>
              </a:solidFill>
              <a:latin typeface="Times New Roman"/>
              <a:ea typeface="Times New Roman"/>
              <a:cs typeface="Times New Roman"/>
              <a:sym typeface="Times New Roman"/>
            </a:endParaRPr>
          </a:p>
          <a:p>
            <a:pPr indent="-139700" lvl="0" marL="330200" marR="0" rtl="0" algn="just">
              <a:lnSpc>
                <a:spcPct val="100000"/>
              </a:lnSpc>
              <a:spcBef>
                <a:spcPts val="900"/>
              </a:spcBef>
              <a:spcAft>
                <a:spcPts val="0"/>
              </a:spcAft>
              <a:buClr>
                <a:srgbClr val="CC0000"/>
              </a:buClr>
              <a:buSzPts val="1800"/>
              <a:buFont typeface="Noto Sans"/>
              <a:buNone/>
            </a:pPr>
            <a:r>
              <a:t/>
            </a:r>
            <a:endParaRPr b="0" i="0" sz="1800" u="none" cap="none" strike="noStrike">
              <a:solidFill>
                <a:srgbClr val="000066"/>
              </a:solidFill>
              <a:latin typeface="Times New Roman"/>
              <a:ea typeface="Times New Roman"/>
              <a:cs typeface="Times New Roman"/>
              <a:sym typeface="Times New Roman"/>
            </a:endParaRPr>
          </a:p>
          <a:p>
            <a:pPr indent="-139700" lvl="0" marL="330200" marR="0" rtl="0" algn="just">
              <a:lnSpc>
                <a:spcPct val="100000"/>
              </a:lnSpc>
              <a:spcBef>
                <a:spcPts val="900"/>
              </a:spcBef>
              <a:spcAft>
                <a:spcPts val="0"/>
              </a:spcAft>
              <a:buClr>
                <a:srgbClr val="CC0000"/>
              </a:buClr>
              <a:buSzPts val="1800"/>
              <a:buFont typeface="Noto Sans"/>
              <a:buNone/>
            </a:pPr>
            <a:r>
              <a:t/>
            </a:r>
            <a:endParaRPr b="0" i="0" sz="1800" u="none" cap="none" strike="noStrike">
              <a:solidFill>
                <a:srgbClr val="000066"/>
              </a:solidFill>
              <a:latin typeface="Times New Roman"/>
              <a:ea typeface="Times New Roman"/>
              <a:cs typeface="Times New Roman"/>
              <a:sym typeface="Times New Roman"/>
            </a:endParaRPr>
          </a:p>
          <a:p>
            <a:pPr indent="-139700" lvl="0" marL="330200" marR="0" rtl="0" algn="just">
              <a:lnSpc>
                <a:spcPct val="100000"/>
              </a:lnSpc>
              <a:spcBef>
                <a:spcPts val="900"/>
              </a:spcBef>
              <a:spcAft>
                <a:spcPts val="0"/>
              </a:spcAft>
              <a:buClr>
                <a:srgbClr val="CC0000"/>
              </a:buClr>
              <a:buSzPts val="1800"/>
              <a:buFont typeface="Times New Roman"/>
              <a:buNone/>
            </a:pPr>
            <a:r>
              <a:t/>
            </a:r>
            <a:endParaRPr b="0" i="0" sz="1800" u="none" cap="none" strike="noStrike">
              <a:solidFill>
                <a:srgbClr val="000066"/>
              </a:solidFill>
              <a:latin typeface="Times New Roman"/>
              <a:ea typeface="Times New Roman"/>
              <a:cs typeface="Times New Roman"/>
              <a:sym typeface="Times New Roman"/>
            </a:endParaRPr>
          </a:p>
          <a:p>
            <a:pPr indent="-254000" lvl="0" marL="330200" marR="0" rtl="0" algn="just">
              <a:lnSpc>
                <a:spcPct val="100000"/>
              </a:lnSpc>
              <a:spcBef>
                <a:spcPts val="900"/>
              </a:spcBef>
              <a:spcAft>
                <a:spcPts val="0"/>
              </a:spcAft>
              <a:buClr>
                <a:srgbClr val="CC0000"/>
              </a:buClr>
              <a:buSzPts val="1800"/>
              <a:buFont typeface="Times New Roman"/>
              <a:buChar char="⮚"/>
            </a:pPr>
            <a:r>
              <a:rPr b="0" i="0" lang="en-US" sz="1800" u="none" cap="none" strike="noStrike">
                <a:solidFill>
                  <a:srgbClr val="000066"/>
                </a:solidFill>
                <a:latin typeface="Times New Roman"/>
                <a:ea typeface="Times New Roman"/>
                <a:cs typeface="Times New Roman"/>
                <a:sym typeface="Times New Roman"/>
              </a:rPr>
              <a:t>Because of this design, it is a little hard to say which layer RTP is in. (see previous figure)</a:t>
            </a:r>
            <a:endParaRPr b="0" i="0" sz="1100" u="none" cap="none" strike="noStrike">
              <a:solidFill>
                <a:srgbClr val="000000"/>
              </a:solidFill>
              <a:latin typeface="Times New Roman"/>
              <a:ea typeface="Times New Roman"/>
              <a:cs typeface="Times New Roman"/>
              <a:sym typeface="Times New Roman"/>
            </a:endParaRPr>
          </a:p>
          <a:p>
            <a:pPr indent="-222250" lvl="1" marL="635000" marR="0" rtl="0" algn="just">
              <a:lnSpc>
                <a:spcPct val="100000"/>
              </a:lnSpc>
              <a:spcBef>
                <a:spcPts val="800"/>
              </a:spcBef>
              <a:spcAft>
                <a:spcPts val="0"/>
              </a:spcAft>
              <a:buClr>
                <a:srgbClr val="CC0000"/>
              </a:buClr>
              <a:buSzPts val="1500"/>
              <a:buFont typeface="Times New Roman"/>
              <a:buChar char="⮚"/>
            </a:pPr>
            <a:r>
              <a:rPr b="0" i="0" lang="en-US" sz="1600" u="none" cap="none" strike="noStrike">
                <a:solidFill>
                  <a:srgbClr val="000066"/>
                </a:solidFill>
                <a:latin typeface="Times New Roman"/>
                <a:ea typeface="Times New Roman"/>
                <a:cs typeface="Times New Roman"/>
                <a:sym typeface="Times New Roman"/>
              </a:rPr>
              <a:t>looks like an application protocol – because it runs in user space and is linked to the application program.</a:t>
            </a:r>
            <a:endParaRPr b="0" i="0" sz="1600" u="none" cap="none" strike="noStrike">
              <a:solidFill>
                <a:srgbClr val="000000"/>
              </a:solidFill>
              <a:latin typeface="Times New Roman"/>
              <a:ea typeface="Times New Roman"/>
              <a:cs typeface="Times New Roman"/>
              <a:sym typeface="Times New Roman"/>
            </a:endParaRPr>
          </a:p>
          <a:p>
            <a:pPr indent="-222250" lvl="1" marL="635000" marR="0" rtl="0" algn="just">
              <a:lnSpc>
                <a:spcPct val="100000"/>
              </a:lnSpc>
              <a:spcBef>
                <a:spcPts val="800"/>
              </a:spcBef>
              <a:spcAft>
                <a:spcPts val="0"/>
              </a:spcAft>
              <a:buClr>
                <a:srgbClr val="CC0000"/>
              </a:buClr>
              <a:buSzPts val="1500"/>
              <a:buFont typeface="Times New Roman"/>
              <a:buChar char="⮚"/>
            </a:pPr>
            <a:r>
              <a:rPr b="0" i="0" lang="en-US" sz="1600" u="none" cap="none" strike="noStrike">
                <a:solidFill>
                  <a:srgbClr val="000066"/>
                </a:solidFill>
                <a:latin typeface="Times New Roman"/>
                <a:ea typeface="Times New Roman"/>
                <a:cs typeface="Times New Roman"/>
                <a:sym typeface="Times New Roman"/>
              </a:rPr>
              <a:t>looks like a transport protocol – because it is a generic, application independent protocol that just provides transport facilities</a:t>
            </a:r>
            <a:endParaRPr b="0" i="0" sz="1600" u="none" cap="none" strike="noStrike">
              <a:solidFill>
                <a:srgbClr val="000000"/>
              </a:solidFill>
              <a:latin typeface="Times New Roman"/>
              <a:ea typeface="Times New Roman"/>
              <a:cs typeface="Times New Roman"/>
              <a:sym typeface="Times New Roman"/>
            </a:endParaRPr>
          </a:p>
          <a:p>
            <a:pPr indent="-139700" lvl="0" marL="330200" marR="0" rtl="0" algn="just">
              <a:lnSpc>
                <a:spcPct val="100000"/>
              </a:lnSpc>
              <a:spcBef>
                <a:spcPts val="900"/>
              </a:spcBef>
              <a:spcAft>
                <a:spcPts val="0"/>
              </a:spcAft>
              <a:buClr>
                <a:srgbClr val="CC0000"/>
              </a:buClr>
              <a:buSzPts val="1800"/>
              <a:buFont typeface="Noto Sans"/>
              <a:buNone/>
            </a:pPr>
            <a:r>
              <a:t/>
            </a:r>
            <a:endParaRPr b="0" i="0" sz="1800" u="none" cap="none" strike="noStrike">
              <a:solidFill>
                <a:srgbClr val="000066"/>
              </a:solidFill>
              <a:latin typeface="Times New Roman"/>
              <a:ea typeface="Times New Roman"/>
              <a:cs typeface="Times New Roman"/>
              <a:sym typeface="Times New Roman"/>
            </a:endParaRPr>
          </a:p>
        </p:txBody>
      </p:sp>
      <p:sp>
        <p:nvSpPr>
          <p:cNvPr id="942" name="Google Shape;942;p57"/>
          <p:cNvSpPr/>
          <p:nvPr/>
        </p:nvSpPr>
        <p:spPr>
          <a:xfrm>
            <a:off x="1334355" y="1977628"/>
            <a:ext cx="857250" cy="457200"/>
          </a:xfrm>
          <a:prstGeom prst="rightArrow">
            <a:avLst>
              <a:gd fmla="val 50000" name="adj1"/>
              <a:gd fmla="val 50000" name="adj2"/>
            </a:avLst>
          </a:prstGeom>
          <a:solidFill>
            <a:schemeClr val="accent1"/>
          </a:solidFill>
          <a:ln cap="flat" cmpd="sng" w="25400">
            <a:solidFill>
              <a:srgbClr val="A1A1A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Calibri"/>
                <a:ea typeface="Calibri"/>
                <a:cs typeface="Calibri"/>
                <a:sym typeface="Calibri"/>
              </a:rPr>
              <a:t>Fed into</a:t>
            </a:r>
            <a:endParaRPr b="0" i="0" sz="1400" u="none" cap="none" strike="noStrike">
              <a:solidFill>
                <a:srgbClr val="FF0000"/>
              </a:solidFill>
              <a:latin typeface="Calibri"/>
              <a:ea typeface="Calibri"/>
              <a:cs typeface="Calibri"/>
              <a:sym typeface="Calibri"/>
            </a:endParaRPr>
          </a:p>
        </p:txBody>
      </p:sp>
      <p:sp>
        <p:nvSpPr>
          <p:cNvPr id="943" name="Google Shape;943;p57"/>
          <p:cNvSpPr/>
          <p:nvPr/>
        </p:nvSpPr>
        <p:spPr>
          <a:xfrm>
            <a:off x="48584" y="1977628"/>
            <a:ext cx="1228622" cy="505523"/>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Clr>
                <a:srgbClr val="CC0000"/>
              </a:buClr>
              <a:buSzPts val="1400"/>
              <a:buFont typeface="Calibri"/>
              <a:buNone/>
            </a:pPr>
            <a:r>
              <a:rPr b="1" i="0" lang="en-US" sz="1400" u="none" cap="none" strike="noStrike">
                <a:solidFill>
                  <a:srgbClr val="000066"/>
                </a:solidFill>
                <a:latin typeface="Calibri"/>
                <a:ea typeface="Calibri"/>
                <a:cs typeface="Calibri"/>
                <a:sym typeface="Calibri"/>
              </a:rPr>
              <a:t>Multimedia</a:t>
            </a:r>
            <a:endParaRPr b="0" i="0" sz="1100" u="none" cap="none" strike="noStrike">
              <a:solidFill>
                <a:srgbClr val="000000"/>
              </a:solidFill>
              <a:latin typeface="Arial"/>
              <a:ea typeface="Arial"/>
              <a:cs typeface="Arial"/>
              <a:sym typeface="Arial"/>
            </a:endParaRPr>
          </a:p>
          <a:p>
            <a:pPr indent="0" lvl="0" marL="76200" marR="0" rtl="0" algn="l">
              <a:lnSpc>
                <a:spcPct val="80000"/>
              </a:lnSpc>
              <a:spcBef>
                <a:spcPts val="700"/>
              </a:spcBef>
              <a:spcAft>
                <a:spcPts val="0"/>
              </a:spcAft>
              <a:buClr>
                <a:srgbClr val="CC0000"/>
              </a:buClr>
              <a:buSzPts val="1400"/>
              <a:buFont typeface="Calibri"/>
              <a:buNone/>
            </a:pPr>
            <a:r>
              <a:rPr b="1" i="0" lang="en-US" sz="1400" u="none" cap="none" strike="noStrike">
                <a:solidFill>
                  <a:srgbClr val="000066"/>
                </a:solidFill>
                <a:latin typeface="Calibri"/>
                <a:ea typeface="Calibri"/>
                <a:cs typeface="Calibri"/>
                <a:sym typeface="Calibri"/>
              </a:rPr>
              <a:t>application</a:t>
            </a:r>
            <a:endParaRPr b="1" i="0" sz="1400" u="none" cap="none" strike="noStrike">
              <a:solidFill>
                <a:srgbClr val="000066"/>
              </a:solidFill>
              <a:latin typeface="Calibri"/>
              <a:ea typeface="Calibri"/>
              <a:cs typeface="Calibri"/>
              <a:sym typeface="Calibri"/>
            </a:endParaRPr>
          </a:p>
        </p:txBody>
      </p:sp>
      <p:sp>
        <p:nvSpPr>
          <p:cNvPr id="944" name="Google Shape;944;p57"/>
          <p:cNvSpPr/>
          <p:nvPr/>
        </p:nvSpPr>
        <p:spPr>
          <a:xfrm>
            <a:off x="2134455" y="1982319"/>
            <a:ext cx="798110" cy="50965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Clr>
                <a:srgbClr val="000000"/>
              </a:buClr>
              <a:buSzPts val="1400"/>
              <a:buFont typeface="Arial"/>
              <a:buNone/>
            </a:pPr>
            <a:r>
              <a:rPr b="1" i="0" lang="en-US" sz="1400" u="none" cap="none" strike="noStrike">
                <a:solidFill>
                  <a:srgbClr val="000066"/>
                </a:solidFill>
                <a:latin typeface="Calibri"/>
                <a:ea typeface="Calibri"/>
                <a:cs typeface="Calibri"/>
                <a:sym typeface="Calibri"/>
              </a:rPr>
              <a:t>RTP </a:t>
            </a:r>
            <a:endParaRPr b="1" i="0" sz="1400" u="none" cap="none" strike="noStrike">
              <a:solidFill>
                <a:srgbClr val="000066"/>
              </a:solidFill>
              <a:latin typeface="Calibri"/>
              <a:ea typeface="Calibri"/>
              <a:cs typeface="Calibri"/>
              <a:sym typeface="Calibri"/>
            </a:endParaRPr>
          </a:p>
          <a:p>
            <a:pPr indent="0" lvl="0" marL="76200" marR="0" rtl="0" algn="l">
              <a:lnSpc>
                <a:spcPct val="80000"/>
              </a:lnSpc>
              <a:spcBef>
                <a:spcPts val="700"/>
              </a:spcBef>
              <a:spcAft>
                <a:spcPts val="0"/>
              </a:spcAft>
              <a:buClr>
                <a:srgbClr val="000000"/>
              </a:buClr>
              <a:buSzPts val="1400"/>
              <a:buFont typeface="Arial"/>
              <a:buNone/>
            </a:pPr>
            <a:r>
              <a:rPr b="1" i="0" lang="en-US" sz="1400" u="none" cap="none" strike="noStrike">
                <a:solidFill>
                  <a:srgbClr val="000066"/>
                </a:solidFill>
                <a:latin typeface="Calibri"/>
                <a:ea typeface="Calibri"/>
                <a:cs typeface="Calibri"/>
                <a:sym typeface="Calibri"/>
              </a:rPr>
              <a:t>library</a:t>
            </a:r>
            <a:endParaRPr b="1" i="0" sz="1400" u="none" cap="none" strike="noStrike">
              <a:solidFill>
                <a:srgbClr val="000066"/>
              </a:solidFill>
              <a:latin typeface="Calibri"/>
              <a:ea typeface="Calibri"/>
              <a:cs typeface="Calibri"/>
              <a:sym typeface="Calibri"/>
            </a:endParaRPr>
          </a:p>
        </p:txBody>
      </p:sp>
      <p:sp>
        <p:nvSpPr>
          <p:cNvPr id="945" name="Google Shape;945;p57"/>
          <p:cNvSpPr/>
          <p:nvPr/>
        </p:nvSpPr>
        <p:spPr>
          <a:xfrm>
            <a:off x="2761127" y="1977625"/>
            <a:ext cx="1344900" cy="457200"/>
          </a:xfrm>
          <a:prstGeom prst="rightArrow">
            <a:avLst>
              <a:gd fmla="val 50000" name="adj1"/>
              <a:gd fmla="val 50000" name="adj2"/>
            </a:avLst>
          </a:prstGeom>
          <a:solidFill>
            <a:schemeClr val="accent1"/>
          </a:solidFill>
          <a:ln cap="flat" cmpd="sng" w="25400">
            <a:solidFill>
              <a:srgbClr val="A1A1A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Calibri"/>
                <a:ea typeface="Calibri"/>
                <a:cs typeface="Calibri"/>
                <a:sym typeface="Calibri"/>
              </a:rPr>
              <a:t>Multiplexing</a:t>
            </a:r>
            <a:endParaRPr b="0" i="0" sz="1400" u="none" cap="none" strike="noStrike">
              <a:solidFill>
                <a:srgbClr val="FF0000"/>
              </a:solidFill>
              <a:latin typeface="Calibri"/>
              <a:ea typeface="Calibri"/>
              <a:cs typeface="Calibri"/>
              <a:sym typeface="Calibri"/>
            </a:endParaRPr>
          </a:p>
        </p:txBody>
      </p:sp>
      <p:sp>
        <p:nvSpPr>
          <p:cNvPr id="946" name="Google Shape;946;p57"/>
          <p:cNvSpPr/>
          <p:nvPr/>
        </p:nvSpPr>
        <p:spPr>
          <a:xfrm>
            <a:off x="3906105" y="1986455"/>
            <a:ext cx="800100" cy="505523"/>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Clr>
                <a:srgbClr val="000000"/>
              </a:buClr>
              <a:buSzPts val="1400"/>
              <a:buFont typeface="Arial"/>
              <a:buNone/>
            </a:pPr>
            <a:r>
              <a:rPr b="1" i="0" lang="en-US" sz="1400" u="none" cap="none" strike="noStrike">
                <a:solidFill>
                  <a:srgbClr val="000066"/>
                </a:solidFill>
                <a:latin typeface="Calibri"/>
                <a:ea typeface="Calibri"/>
                <a:cs typeface="Calibri"/>
                <a:sym typeface="Calibri"/>
              </a:rPr>
              <a:t>RTP</a:t>
            </a:r>
            <a:endParaRPr b="0" i="0" sz="1100" u="none" cap="none" strike="noStrike">
              <a:solidFill>
                <a:srgbClr val="000000"/>
              </a:solidFill>
              <a:latin typeface="Arial"/>
              <a:ea typeface="Arial"/>
              <a:cs typeface="Arial"/>
              <a:sym typeface="Arial"/>
            </a:endParaRPr>
          </a:p>
          <a:p>
            <a:pPr indent="0" lvl="0" marL="76200" marR="0" rtl="0" algn="l">
              <a:lnSpc>
                <a:spcPct val="80000"/>
              </a:lnSpc>
              <a:spcBef>
                <a:spcPts val="700"/>
              </a:spcBef>
              <a:spcAft>
                <a:spcPts val="0"/>
              </a:spcAft>
              <a:buClr>
                <a:srgbClr val="000000"/>
              </a:buClr>
              <a:buSzPts val="1400"/>
              <a:buFont typeface="Arial"/>
              <a:buNone/>
            </a:pPr>
            <a:r>
              <a:rPr b="1" i="0" lang="en-US" sz="1400" u="none" cap="none" strike="noStrike">
                <a:solidFill>
                  <a:srgbClr val="000066"/>
                </a:solidFill>
                <a:latin typeface="Calibri"/>
                <a:ea typeface="Calibri"/>
                <a:cs typeface="Calibri"/>
                <a:sym typeface="Calibri"/>
              </a:rPr>
              <a:t>Packets</a:t>
            </a:r>
            <a:endParaRPr b="1" i="0" sz="1400" u="none" cap="none" strike="noStrike">
              <a:solidFill>
                <a:srgbClr val="000066"/>
              </a:solidFill>
              <a:latin typeface="Calibri"/>
              <a:ea typeface="Calibri"/>
              <a:cs typeface="Calibri"/>
              <a:sym typeface="Calibri"/>
            </a:endParaRPr>
          </a:p>
        </p:txBody>
      </p:sp>
      <p:sp>
        <p:nvSpPr>
          <p:cNvPr id="947" name="Google Shape;947;p57"/>
          <p:cNvSpPr/>
          <p:nvPr/>
        </p:nvSpPr>
        <p:spPr>
          <a:xfrm>
            <a:off x="4647065" y="1885950"/>
            <a:ext cx="1144990" cy="663178"/>
          </a:xfrm>
          <a:prstGeom prst="rightArrow">
            <a:avLst>
              <a:gd fmla="val 50000" name="adj1"/>
              <a:gd fmla="val 50000" name="adj2"/>
            </a:avLst>
          </a:prstGeom>
          <a:solidFill>
            <a:schemeClr val="accent1"/>
          </a:solidFill>
          <a:ln cap="flat" cmpd="sng" w="25400">
            <a:solidFill>
              <a:srgbClr val="A1A1A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Calibri"/>
                <a:ea typeface="Calibri"/>
                <a:cs typeface="Calibri"/>
                <a:sym typeface="Calibri"/>
              </a:rPr>
              <a:t>Through Sockets</a:t>
            </a:r>
            <a:endParaRPr b="0" i="0" sz="1400" u="none" cap="none" strike="noStrike">
              <a:solidFill>
                <a:srgbClr val="FF0000"/>
              </a:solidFill>
              <a:latin typeface="Calibri"/>
              <a:ea typeface="Calibri"/>
              <a:cs typeface="Calibri"/>
              <a:sym typeface="Calibri"/>
            </a:endParaRPr>
          </a:p>
        </p:txBody>
      </p:sp>
      <p:sp>
        <p:nvSpPr>
          <p:cNvPr id="948" name="Google Shape;948;p57"/>
          <p:cNvSpPr/>
          <p:nvPr/>
        </p:nvSpPr>
        <p:spPr>
          <a:xfrm>
            <a:off x="5792055" y="1977628"/>
            <a:ext cx="800100" cy="505523"/>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Clr>
                <a:srgbClr val="000000"/>
              </a:buClr>
              <a:buSzPts val="1400"/>
              <a:buFont typeface="Arial"/>
              <a:buNone/>
            </a:pPr>
            <a:r>
              <a:rPr b="1" i="0" lang="en-US" sz="1400" u="none" cap="none" strike="noStrike">
                <a:solidFill>
                  <a:srgbClr val="000066"/>
                </a:solidFill>
                <a:latin typeface="Calibri"/>
                <a:ea typeface="Calibri"/>
                <a:cs typeface="Calibri"/>
                <a:sym typeface="Calibri"/>
              </a:rPr>
              <a:t>UDP</a:t>
            </a:r>
            <a:endParaRPr b="0" i="0" sz="1100" u="none" cap="none" strike="noStrike">
              <a:solidFill>
                <a:srgbClr val="000000"/>
              </a:solidFill>
              <a:latin typeface="Arial"/>
              <a:ea typeface="Arial"/>
              <a:cs typeface="Arial"/>
              <a:sym typeface="Arial"/>
            </a:endParaRPr>
          </a:p>
          <a:p>
            <a:pPr indent="0" lvl="0" marL="76200" marR="0" rtl="0" algn="l">
              <a:lnSpc>
                <a:spcPct val="80000"/>
              </a:lnSpc>
              <a:spcBef>
                <a:spcPts val="700"/>
              </a:spcBef>
              <a:spcAft>
                <a:spcPts val="0"/>
              </a:spcAft>
              <a:buClr>
                <a:srgbClr val="000000"/>
              </a:buClr>
              <a:buSzPts val="1400"/>
              <a:buFont typeface="Arial"/>
              <a:buNone/>
            </a:pPr>
            <a:r>
              <a:rPr b="1" i="0" lang="en-US" sz="1400" u="none" cap="none" strike="noStrike">
                <a:solidFill>
                  <a:srgbClr val="000066"/>
                </a:solidFill>
                <a:latin typeface="Calibri"/>
                <a:ea typeface="Calibri"/>
                <a:cs typeface="Calibri"/>
                <a:sym typeface="Calibri"/>
              </a:rPr>
              <a:t>Packets</a:t>
            </a:r>
            <a:endParaRPr b="1" i="0" sz="1400" u="none" cap="none" strike="noStrike">
              <a:solidFill>
                <a:srgbClr val="000066"/>
              </a:solidFill>
              <a:latin typeface="Calibri"/>
              <a:ea typeface="Calibri"/>
              <a:cs typeface="Calibri"/>
              <a:sym typeface="Calibri"/>
            </a:endParaRPr>
          </a:p>
        </p:txBody>
      </p:sp>
      <p:sp>
        <p:nvSpPr>
          <p:cNvPr id="949" name="Google Shape;949;p57"/>
          <p:cNvSpPr/>
          <p:nvPr/>
        </p:nvSpPr>
        <p:spPr>
          <a:xfrm>
            <a:off x="6521926" y="1957713"/>
            <a:ext cx="415120" cy="420876"/>
          </a:xfrm>
          <a:prstGeom prst="rightArrow">
            <a:avLst>
              <a:gd fmla="val 50000" name="adj1"/>
              <a:gd fmla="val 50000" name="adj2"/>
            </a:avLst>
          </a:prstGeom>
          <a:solidFill>
            <a:schemeClr val="accent1"/>
          </a:solidFill>
          <a:ln cap="flat" cmpd="sng" w="25400">
            <a:solidFill>
              <a:srgbClr val="A1A1A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Calibri"/>
              <a:ea typeface="Calibri"/>
              <a:cs typeface="Calibri"/>
              <a:sym typeface="Calibri"/>
            </a:endParaRPr>
          </a:p>
        </p:txBody>
      </p:sp>
      <p:sp>
        <p:nvSpPr>
          <p:cNvPr id="950" name="Google Shape;950;p57"/>
          <p:cNvSpPr/>
          <p:nvPr/>
        </p:nvSpPr>
        <p:spPr>
          <a:xfrm>
            <a:off x="6885866" y="1929305"/>
            <a:ext cx="800100" cy="505523"/>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Clr>
                <a:srgbClr val="000000"/>
              </a:buClr>
              <a:buSzPts val="1400"/>
              <a:buFont typeface="Arial"/>
              <a:buNone/>
            </a:pPr>
            <a:r>
              <a:rPr b="1" i="0" lang="en-US" sz="1400" u="none" cap="none" strike="noStrike">
                <a:solidFill>
                  <a:srgbClr val="000066"/>
                </a:solidFill>
                <a:latin typeface="Calibri"/>
                <a:ea typeface="Calibri"/>
                <a:cs typeface="Calibri"/>
                <a:sym typeface="Calibri"/>
              </a:rPr>
              <a:t>IP</a:t>
            </a:r>
            <a:endParaRPr b="0" i="0" sz="1100" u="none" cap="none" strike="noStrike">
              <a:solidFill>
                <a:srgbClr val="000000"/>
              </a:solidFill>
              <a:latin typeface="Arial"/>
              <a:ea typeface="Arial"/>
              <a:cs typeface="Arial"/>
              <a:sym typeface="Arial"/>
            </a:endParaRPr>
          </a:p>
          <a:p>
            <a:pPr indent="0" lvl="0" marL="76200" marR="0" rtl="0" algn="l">
              <a:lnSpc>
                <a:spcPct val="80000"/>
              </a:lnSpc>
              <a:spcBef>
                <a:spcPts val="700"/>
              </a:spcBef>
              <a:spcAft>
                <a:spcPts val="0"/>
              </a:spcAft>
              <a:buClr>
                <a:srgbClr val="000000"/>
              </a:buClr>
              <a:buSzPts val="1400"/>
              <a:buFont typeface="Arial"/>
              <a:buNone/>
            </a:pPr>
            <a:r>
              <a:rPr b="1" i="0" lang="en-US" sz="1400" u="none" cap="none" strike="noStrike">
                <a:solidFill>
                  <a:srgbClr val="000066"/>
                </a:solidFill>
                <a:latin typeface="Calibri"/>
                <a:ea typeface="Calibri"/>
                <a:cs typeface="Calibri"/>
                <a:sym typeface="Calibri"/>
              </a:rPr>
              <a:t>Packets</a:t>
            </a:r>
            <a:endParaRPr b="1" i="0" sz="1400" u="none" cap="none" strike="noStrike">
              <a:solidFill>
                <a:srgbClr val="000066"/>
              </a:solidFill>
              <a:latin typeface="Calibri"/>
              <a:ea typeface="Calibri"/>
              <a:cs typeface="Calibri"/>
              <a:sym typeface="Calibri"/>
            </a:endParaRPr>
          </a:p>
        </p:txBody>
      </p:sp>
      <p:sp>
        <p:nvSpPr>
          <p:cNvPr id="951" name="Google Shape;951;p57"/>
          <p:cNvSpPr/>
          <p:nvPr/>
        </p:nvSpPr>
        <p:spPr>
          <a:xfrm>
            <a:off x="7660945" y="1957713"/>
            <a:ext cx="415120" cy="420876"/>
          </a:xfrm>
          <a:prstGeom prst="rightArrow">
            <a:avLst>
              <a:gd fmla="val 50000" name="adj1"/>
              <a:gd fmla="val 50000" name="adj2"/>
            </a:avLst>
          </a:prstGeom>
          <a:solidFill>
            <a:schemeClr val="accent1"/>
          </a:solidFill>
          <a:ln cap="flat" cmpd="sng" w="25400">
            <a:solidFill>
              <a:srgbClr val="A1A1A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Calibri"/>
              <a:ea typeface="Calibri"/>
              <a:cs typeface="Calibri"/>
              <a:sym typeface="Calibri"/>
            </a:endParaRPr>
          </a:p>
        </p:txBody>
      </p:sp>
      <p:sp>
        <p:nvSpPr>
          <p:cNvPr id="952" name="Google Shape;952;p57"/>
          <p:cNvSpPr/>
          <p:nvPr/>
        </p:nvSpPr>
        <p:spPr>
          <a:xfrm>
            <a:off x="7963755" y="2034778"/>
            <a:ext cx="859240" cy="2354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Clr>
                <a:srgbClr val="000000"/>
              </a:buClr>
              <a:buSzPts val="1400"/>
              <a:buFont typeface="Arial"/>
              <a:buNone/>
            </a:pPr>
            <a:r>
              <a:rPr b="1" i="0" lang="en-US" sz="1400" u="none" cap="none" strike="noStrike">
                <a:solidFill>
                  <a:srgbClr val="000066"/>
                </a:solidFill>
                <a:latin typeface="Calibri"/>
                <a:ea typeface="Calibri"/>
                <a:cs typeface="Calibri"/>
                <a:sym typeface="Calibri"/>
              </a:rPr>
              <a:t>Ethernet</a:t>
            </a:r>
            <a:endParaRPr b="1" i="0" sz="1400" u="none" cap="none" strike="noStrike">
              <a:solidFill>
                <a:srgbClr val="000066"/>
              </a:solidFill>
              <a:latin typeface="Calibri"/>
              <a:ea typeface="Calibri"/>
              <a:cs typeface="Calibri"/>
              <a:sym typeface="Calibri"/>
            </a:endParaRPr>
          </a:p>
        </p:txBody>
      </p:sp>
      <p:cxnSp>
        <p:nvCxnSpPr>
          <p:cNvPr id="953" name="Google Shape;953;p5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54" name="Google Shape;954;p5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55" name="Google Shape;955;p5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56" name="Google Shape;956;p5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957" name="Google Shape;957;p57"/>
          <p:cNvPicPr preferRelativeResize="0"/>
          <p:nvPr/>
        </p:nvPicPr>
        <p:blipFill rotWithShape="1">
          <a:blip r:embed="rId4">
            <a:alphaModFix/>
          </a:blip>
          <a:srcRect b="0" l="0" r="0" t="0"/>
          <a:stretch/>
        </p:blipFill>
        <p:spPr>
          <a:xfrm>
            <a:off x="7357109" y="533260"/>
            <a:ext cx="1583596" cy="136821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5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latin typeface="Times New Roman"/>
                <a:ea typeface="Times New Roman"/>
                <a:cs typeface="Times New Roman"/>
                <a:sym typeface="Times New Roman"/>
              </a:rPr>
              <a:t>11/18/2022</a:t>
            </a:r>
            <a:endParaRPr sz="1100">
              <a:latin typeface="Times New Roman"/>
              <a:ea typeface="Times New Roman"/>
              <a:cs typeface="Times New Roman"/>
              <a:sym typeface="Times New Roman"/>
            </a:endParaRPr>
          </a:p>
        </p:txBody>
      </p:sp>
      <p:sp>
        <p:nvSpPr>
          <p:cNvPr id="963" name="Google Shape;963;p5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latin typeface="Times New Roman"/>
                <a:ea typeface="Times New Roman"/>
                <a:cs typeface="Times New Roman"/>
                <a:sym typeface="Times New Roman"/>
              </a:rPr>
              <a:t>CN Module 3 PPT     T6   2021-22   </a:t>
            </a:r>
            <a:endParaRPr sz="1100">
              <a:latin typeface="Times New Roman"/>
              <a:ea typeface="Times New Roman"/>
              <a:cs typeface="Times New Roman"/>
              <a:sym typeface="Times New Roman"/>
            </a:endParaRPr>
          </a:p>
        </p:txBody>
      </p:sp>
      <p:sp>
        <p:nvSpPr>
          <p:cNvPr id="964" name="Google Shape;964;p5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latin typeface="Times New Roman"/>
                <a:ea typeface="Times New Roman"/>
                <a:cs typeface="Times New Roman"/>
                <a:sym typeface="Times New Roman"/>
              </a:rPr>
              <a:t>‹#›</a:t>
            </a:fld>
            <a:endParaRPr sz="1100">
              <a:latin typeface="Times New Roman"/>
              <a:ea typeface="Times New Roman"/>
              <a:cs typeface="Times New Roman"/>
              <a:sym typeface="Times New Roman"/>
            </a:endParaRPr>
          </a:p>
        </p:txBody>
      </p:sp>
      <p:sp>
        <p:nvSpPr>
          <p:cNvPr id="965" name="Google Shape;965;p58"/>
          <p:cNvSpPr txBox="1"/>
          <p:nvPr>
            <p:ph idx="4294967295" type="title"/>
          </p:nvPr>
        </p:nvSpPr>
        <p:spPr>
          <a:xfrm>
            <a:off x="580429" y="-82815"/>
            <a:ext cx="7772400" cy="85725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Real-Time Transport Protocol [RTP] (Cntd.)</a:t>
            </a:r>
            <a:endParaRPr>
              <a:latin typeface="Times New Roman"/>
              <a:ea typeface="Times New Roman"/>
              <a:cs typeface="Times New Roman"/>
              <a:sym typeface="Times New Roman"/>
            </a:endParaRPr>
          </a:p>
        </p:txBody>
      </p:sp>
      <p:sp>
        <p:nvSpPr>
          <p:cNvPr id="966" name="Google Shape;966;p58"/>
          <p:cNvSpPr txBox="1"/>
          <p:nvPr/>
        </p:nvSpPr>
        <p:spPr>
          <a:xfrm>
            <a:off x="463154" y="774435"/>
            <a:ext cx="8515349" cy="3854715"/>
          </a:xfrm>
          <a:prstGeom prst="rect">
            <a:avLst/>
          </a:prstGeom>
          <a:noFill/>
          <a:ln>
            <a:noFill/>
          </a:ln>
        </p:spPr>
        <p:txBody>
          <a:bodyPr anchorCtr="0" anchor="t" bIns="34275" lIns="68575" spcFirstLastPara="1" rIns="68575" wrap="square" tIns="34275">
            <a:noAutofit/>
          </a:bodyPr>
          <a:lstStyle/>
          <a:p>
            <a:pPr indent="-254000" lvl="0" marL="330200" marR="0" rtl="0" algn="just">
              <a:lnSpc>
                <a:spcPct val="80000"/>
              </a:lnSpc>
              <a:spcBef>
                <a:spcPts val="0"/>
              </a:spcBef>
              <a:spcAft>
                <a:spcPts val="0"/>
              </a:spcAft>
              <a:buClr>
                <a:srgbClr val="CC0000"/>
              </a:buClr>
              <a:buSzPts val="1800"/>
              <a:buFont typeface="Times New Roman"/>
              <a:buChar char="⮚"/>
            </a:pPr>
            <a:r>
              <a:rPr b="0" i="0" lang="en-US" sz="2800" u="none" cap="none" strike="noStrike">
                <a:solidFill>
                  <a:srgbClr val="000066"/>
                </a:solidFill>
                <a:latin typeface="Times New Roman"/>
                <a:ea typeface="Times New Roman"/>
                <a:cs typeface="Times New Roman"/>
                <a:sym typeface="Times New Roman"/>
              </a:rPr>
              <a:t>Basic function – Multiplex several real-time data streams onto a single stream of UDP packets.</a:t>
            </a:r>
            <a:endParaRPr b="0" i="0" sz="1600" u="none" cap="none" strike="noStrike">
              <a:solidFill>
                <a:srgbClr val="000000"/>
              </a:solidFill>
              <a:latin typeface="Times New Roman"/>
              <a:ea typeface="Times New Roman"/>
              <a:cs typeface="Times New Roman"/>
              <a:sym typeface="Times New Roman"/>
            </a:endParaRPr>
          </a:p>
          <a:p>
            <a:pPr indent="-254000" lvl="0" marL="330200" marR="0" rtl="0" algn="just">
              <a:lnSpc>
                <a:spcPct val="80000"/>
              </a:lnSpc>
              <a:spcBef>
                <a:spcPts val="900"/>
              </a:spcBef>
              <a:spcAft>
                <a:spcPts val="0"/>
              </a:spcAft>
              <a:buClr>
                <a:srgbClr val="CC0000"/>
              </a:buClr>
              <a:buSzPts val="1800"/>
              <a:buFont typeface="Times New Roman"/>
              <a:buChar char="⮚"/>
            </a:pPr>
            <a:r>
              <a:rPr b="1" i="0" lang="en-US" sz="2800" u="none" cap="none" strike="noStrike">
                <a:solidFill>
                  <a:srgbClr val="C00000"/>
                </a:solidFill>
                <a:latin typeface="Times New Roman"/>
                <a:ea typeface="Times New Roman"/>
                <a:cs typeface="Times New Roman"/>
                <a:sym typeface="Times New Roman"/>
              </a:rPr>
              <a:t>Unicasting </a:t>
            </a:r>
            <a:r>
              <a:rPr b="1" i="0" lang="en-US" sz="2800" u="none" cap="none" strike="noStrike">
                <a:solidFill>
                  <a:schemeClr val="dk1"/>
                </a:solidFill>
                <a:latin typeface="Times New Roman"/>
                <a:ea typeface="Times New Roman"/>
                <a:cs typeface="Times New Roman"/>
                <a:sym typeface="Times New Roman"/>
              </a:rPr>
              <a:t>or</a:t>
            </a:r>
            <a:r>
              <a:rPr b="1" i="0" lang="en-US" sz="2800" u="none" cap="none" strike="noStrike">
                <a:solidFill>
                  <a:srgbClr val="C00000"/>
                </a:solidFill>
                <a:latin typeface="Times New Roman"/>
                <a:ea typeface="Times New Roman"/>
                <a:cs typeface="Times New Roman"/>
                <a:sym typeface="Times New Roman"/>
              </a:rPr>
              <a:t> Multicasting</a:t>
            </a:r>
            <a:r>
              <a:rPr b="0" i="0" lang="en-US" sz="2800" u="none" cap="none" strike="noStrike">
                <a:solidFill>
                  <a:srgbClr val="000066"/>
                </a:solidFill>
                <a:latin typeface="Times New Roman"/>
                <a:ea typeface="Times New Roman"/>
                <a:cs typeface="Times New Roman"/>
                <a:sym typeface="Times New Roman"/>
              </a:rPr>
              <a:t> can be done.</a:t>
            </a:r>
            <a:endParaRPr b="0" i="0" sz="1600" u="none" cap="none" strike="noStrike">
              <a:solidFill>
                <a:srgbClr val="000000"/>
              </a:solidFill>
              <a:latin typeface="Times New Roman"/>
              <a:ea typeface="Times New Roman"/>
              <a:cs typeface="Times New Roman"/>
              <a:sym typeface="Times New Roman"/>
            </a:endParaRPr>
          </a:p>
          <a:p>
            <a:pPr indent="-254000" lvl="0" marL="330200" marR="0" rtl="0" algn="just">
              <a:lnSpc>
                <a:spcPct val="80000"/>
              </a:lnSpc>
              <a:spcBef>
                <a:spcPts val="900"/>
              </a:spcBef>
              <a:spcAft>
                <a:spcPts val="0"/>
              </a:spcAft>
              <a:buClr>
                <a:srgbClr val="CC0000"/>
              </a:buClr>
              <a:buSzPts val="1800"/>
              <a:buFont typeface="Times New Roman"/>
              <a:buChar char="⮚"/>
            </a:pPr>
            <a:r>
              <a:rPr b="0" i="0" lang="en-US" sz="2800" u="none" cap="none" strike="noStrike">
                <a:solidFill>
                  <a:srgbClr val="000066"/>
                </a:solidFill>
                <a:latin typeface="Times New Roman"/>
                <a:ea typeface="Times New Roman"/>
                <a:cs typeface="Times New Roman"/>
                <a:sym typeface="Times New Roman"/>
              </a:rPr>
              <a:t>There are no special guarantees about delivery, and packets may be lost, delayed, corrupted, etc.</a:t>
            </a:r>
            <a:endParaRPr b="0" i="0" sz="1600" u="none" cap="none" strike="noStrike">
              <a:solidFill>
                <a:srgbClr val="000000"/>
              </a:solidFill>
              <a:latin typeface="Times New Roman"/>
              <a:ea typeface="Times New Roman"/>
              <a:cs typeface="Times New Roman"/>
              <a:sym typeface="Times New Roman"/>
            </a:endParaRPr>
          </a:p>
          <a:p>
            <a:pPr indent="-254000" lvl="0" marL="330200" marR="0" rtl="0" algn="just">
              <a:lnSpc>
                <a:spcPct val="80000"/>
              </a:lnSpc>
              <a:spcBef>
                <a:spcPts val="900"/>
              </a:spcBef>
              <a:spcAft>
                <a:spcPts val="0"/>
              </a:spcAft>
              <a:buClr>
                <a:srgbClr val="CC0000"/>
              </a:buClr>
              <a:buSzPts val="1800"/>
              <a:buFont typeface="Times New Roman"/>
              <a:buChar char="⮚"/>
            </a:pPr>
            <a:r>
              <a:rPr b="0" i="0" lang="en-US" sz="2800" u="none" cap="none" strike="noStrike">
                <a:solidFill>
                  <a:srgbClr val="000066"/>
                </a:solidFill>
                <a:latin typeface="Times New Roman"/>
                <a:ea typeface="Times New Roman"/>
                <a:cs typeface="Times New Roman"/>
                <a:sym typeface="Times New Roman"/>
              </a:rPr>
              <a:t>The RTP format contains several features to help receivers work with multimedia information.</a:t>
            </a:r>
            <a:endParaRPr b="0" i="0" sz="1600" u="none" cap="none" strike="noStrike">
              <a:solidFill>
                <a:srgbClr val="000000"/>
              </a:solidFill>
              <a:latin typeface="Times New Roman"/>
              <a:ea typeface="Times New Roman"/>
              <a:cs typeface="Times New Roman"/>
              <a:sym typeface="Times New Roman"/>
            </a:endParaRPr>
          </a:p>
          <a:p>
            <a:pPr indent="-260350" lvl="1" marL="673100" marR="0" rtl="0" algn="just">
              <a:lnSpc>
                <a:spcPct val="80000"/>
              </a:lnSpc>
              <a:spcBef>
                <a:spcPts val="800"/>
              </a:spcBef>
              <a:spcAft>
                <a:spcPts val="0"/>
              </a:spcAft>
              <a:buClr>
                <a:srgbClr val="CC0000"/>
              </a:buClr>
              <a:buSzPts val="1500"/>
              <a:buFont typeface="Times New Roman"/>
              <a:buChar char="✔"/>
            </a:pPr>
            <a:r>
              <a:rPr b="0" i="0" lang="en-US" sz="2000" u="none" cap="none" strike="noStrike">
                <a:solidFill>
                  <a:srgbClr val="000066"/>
                </a:solidFill>
                <a:latin typeface="Times New Roman"/>
                <a:ea typeface="Times New Roman"/>
                <a:cs typeface="Times New Roman"/>
                <a:sym typeface="Times New Roman"/>
              </a:rPr>
              <a:t>Sequence Numbering</a:t>
            </a:r>
            <a:endParaRPr b="0" i="0" sz="1600" u="none" cap="none" strike="noStrike">
              <a:solidFill>
                <a:srgbClr val="000000"/>
              </a:solidFill>
              <a:latin typeface="Times New Roman"/>
              <a:ea typeface="Times New Roman"/>
              <a:cs typeface="Times New Roman"/>
              <a:sym typeface="Times New Roman"/>
            </a:endParaRPr>
          </a:p>
          <a:p>
            <a:pPr indent="-260350" lvl="1" marL="673100" marR="0" rtl="0" algn="just">
              <a:lnSpc>
                <a:spcPct val="80000"/>
              </a:lnSpc>
              <a:spcBef>
                <a:spcPts val="800"/>
              </a:spcBef>
              <a:spcAft>
                <a:spcPts val="0"/>
              </a:spcAft>
              <a:buClr>
                <a:srgbClr val="CC0000"/>
              </a:buClr>
              <a:buSzPts val="1500"/>
              <a:buFont typeface="Times New Roman"/>
              <a:buChar char="✔"/>
            </a:pPr>
            <a:r>
              <a:rPr b="0" i="0" lang="en-US" sz="2000" u="none" cap="none" strike="noStrike">
                <a:solidFill>
                  <a:srgbClr val="000066"/>
                </a:solidFill>
                <a:latin typeface="Times New Roman"/>
                <a:ea typeface="Times New Roman"/>
                <a:cs typeface="Times New Roman"/>
                <a:sym typeface="Times New Roman"/>
              </a:rPr>
              <a:t>Encoding for Different profiles such as audio, video etc.</a:t>
            </a:r>
            <a:endParaRPr b="0" i="0" sz="1600" u="none" cap="none" strike="noStrike">
              <a:solidFill>
                <a:srgbClr val="000000"/>
              </a:solidFill>
              <a:latin typeface="Times New Roman"/>
              <a:ea typeface="Times New Roman"/>
              <a:cs typeface="Times New Roman"/>
              <a:sym typeface="Times New Roman"/>
            </a:endParaRPr>
          </a:p>
          <a:p>
            <a:pPr indent="-260350" lvl="1" marL="673100" marR="0" rtl="0" algn="just">
              <a:lnSpc>
                <a:spcPct val="80000"/>
              </a:lnSpc>
              <a:spcBef>
                <a:spcPts val="800"/>
              </a:spcBef>
              <a:spcAft>
                <a:spcPts val="0"/>
              </a:spcAft>
              <a:buClr>
                <a:srgbClr val="CC0000"/>
              </a:buClr>
              <a:buSzPts val="1500"/>
              <a:buFont typeface="Times New Roman"/>
              <a:buChar char="✔"/>
            </a:pPr>
            <a:r>
              <a:rPr b="0" i="0" lang="en-US" sz="2000" u="none" cap="none" strike="noStrike">
                <a:solidFill>
                  <a:srgbClr val="000066"/>
                </a:solidFill>
                <a:latin typeface="Times New Roman"/>
                <a:ea typeface="Times New Roman"/>
                <a:cs typeface="Times New Roman"/>
                <a:sym typeface="Times New Roman"/>
              </a:rPr>
              <a:t>Time stamping</a:t>
            </a:r>
            <a:endParaRPr b="0" i="0" sz="1600" u="none" cap="none" strike="noStrike">
              <a:solidFill>
                <a:srgbClr val="000000"/>
              </a:solidFill>
              <a:latin typeface="Times New Roman"/>
              <a:ea typeface="Times New Roman"/>
              <a:cs typeface="Times New Roman"/>
              <a:sym typeface="Times New Roman"/>
            </a:endParaRPr>
          </a:p>
        </p:txBody>
      </p:sp>
      <p:cxnSp>
        <p:nvCxnSpPr>
          <p:cNvPr id="967" name="Google Shape;967;p5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68" name="Google Shape;968;p5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69" name="Google Shape;969;p5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70" name="Google Shape;970;p5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971" name="Google Shape;971;p5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5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977" name="Google Shape;977;p5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978" name="Google Shape;978;p5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979" name="Google Shape;979;p59"/>
          <p:cNvSpPr txBox="1"/>
          <p:nvPr>
            <p:ph idx="4294967295" type="title"/>
          </p:nvPr>
        </p:nvSpPr>
        <p:spPr>
          <a:xfrm>
            <a:off x="800101" y="184827"/>
            <a:ext cx="7772400" cy="415285"/>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Real-Time Transport Protocol [RTP] (Cntd.)</a:t>
            </a:r>
            <a:endParaRPr/>
          </a:p>
        </p:txBody>
      </p:sp>
      <p:sp>
        <p:nvSpPr>
          <p:cNvPr id="980" name="Google Shape;980;p59"/>
          <p:cNvSpPr txBox="1"/>
          <p:nvPr/>
        </p:nvSpPr>
        <p:spPr>
          <a:xfrm>
            <a:off x="708420" y="4314041"/>
            <a:ext cx="7543800" cy="28929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Figure:</a:t>
            </a:r>
            <a:r>
              <a:rPr b="0" i="0" lang="en-US" sz="1800" u="none" cap="none" strike="noStrike">
                <a:solidFill>
                  <a:schemeClr val="dk1"/>
                </a:solidFill>
                <a:latin typeface="Times New Roman"/>
                <a:ea typeface="Times New Roman"/>
                <a:cs typeface="Times New Roman"/>
                <a:sym typeface="Times New Roman"/>
              </a:rPr>
              <a:t> The RTP header.</a:t>
            </a:r>
            <a:endParaRPr b="0" i="0" sz="1800" u="none" cap="none" strike="noStrike">
              <a:solidFill>
                <a:schemeClr val="dk1"/>
              </a:solidFill>
              <a:latin typeface="Times New Roman"/>
              <a:ea typeface="Times New Roman"/>
              <a:cs typeface="Times New Roman"/>
              <a:sym typeface="Times New Roman"/>
            </a:endParaRPr>
          </a:p>
        </p:txBody>
      </p:sp>
      <p:pic>
        <p:nvPicPr>
          <p:cNvPr id="981" name="Google Shape;981;p59"/>
          <p:cNvPicPr preferRelativeResize="0"/>
          <p:nvPr/>
        </p:nvPicPr>
        <p:blipFill rotWithShape="1">
          <a:blip r:embed="rId3">
            <a:alphaModFix/>
          </a:blip>
          <a:srcRect b="0" l="0" r="0" t="0"/>
          <a:stretch/>
        </p:blipFill>
        <p:spPr>
          <a:xfrm>
            <a:off x="914402" y="899018"/>
            <a:ext cx="7543798" cy="3371482"/>
          </a:xfrm>
          <a:prstGeom prst="rect">
            <a:avLst/>
          </a:prstGeom>
          <a:noFill/>
          <a:ln>
            <a:noFill/>
          </a:ln>
        </p:spPr>
      </p:pic>
      <p:cxnSp>
        <p:nvCxnSpPr>
          <p:cNvPr id="982" name="Google Shape;982;p5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83" name="Google Shape;983;p5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84" name="Google Shape;984;p5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85" name="Google Shape;985;p5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986" name="Google Shape;986;p5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
        <p:nvSpPr>
          <p:cNvPr id="987" name="Google Shape;987;p59"/>
          <p:cNvSpPr/>
          <p:nvPr/>
        </p:nvSpPr>
        <p:spPr>
          <a:xfrm>
            <a:off x="4107942" y="1790498"/>
            <a:ext cx="71643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C00000"/>
                </a:solidFill>
                <a:latin typeface="Arial"/>
                <a:ea typeface="Arial"/>
                <a:cs typeface="Arial"/>
                <a:sym typeface="Arial"/>
              </a:rPr>
              <a:t>7-bit</a:t>
            </a:r>
            <a:endParaRPr b="1" i="0" sz="1200" u="none" cap="none" strike="noStrike">
              <a:solidFill>
                <a:srgbClr val="C00000"/>
              </a:solidFill>
              <a:latin typeface="Arial"/>
              <a:ea typeface="Arial"/>
              <a:cs typeface="Arial"/>
              <a:sym typeface="Arial"/>
            </a:endParaRPr>
          </a:p>
        </p:txBody>
      </p:sp>
      <p:sp>
        <p:nvSpPr>
          <p:cNvPr id="988" name="Google Shape;988;p59"/>
          <p:cNvSpPr/>
          <p:nvPr/>
        </p:nvSpPr>
        <p:spPr>
          <a:xfrm>
            <a:off x="2201218" y="1805483"/>
            <a:ext cx="71643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C00000"/>
                </a:solidFill>
                <a:latin typeface="Arial"/>
                <a:ea typeface="Arial"/>
                <a:cs typeface="Arial"/>
                <a:sym typeface="Arial"/>
              </a:rPr>
              <a:t>4-bit</a:t>
            </a:r>
            <a:endParaRPr b="0" i="0" sz="1200" u="none" cap="none" strike="noStrike">
              <a:solidFill>
                <a:srgbClr val="C00000"/>
              </a:solidFill>
              <a:latin typeface="Arial"/>
              <a:ea typeface="Arial"/>
              <a:cs typeface="Arial"/>
              <a:sym typeface="Arial"/>
            </a:endParaRPr>
          </a:p>
        </p:txBody>
      </p:sp>
      <p:sp>
        <p:nvSpPr>
          <p:cNvPr id="989" name="Google Shape;989;p59"/>
          <p:cNvSpPr/>
          <p:nvPr/>
        </p:nvSpPr>
        <p:spPr>
          <a:xfrm>
            <a:off x="6844141" y="1759720"/>
            <a:ext cx="6880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16 bits</a:t>
            </a:r>
            <a:endParaRPr b="1" i="0" sz="1400" u="none" cap="none" strike="noStrike">
              <a:solidFill>
                <a:srgbClr val="C00000"/>
              </a:solidFill>
              <a:latin typeface="Arial"/>
              <a:ea typeface="Arial"/>
              <a:cs typeface="Arial"/>
              <a:sym typeface="Arial"/>
            </a:endParaRPr>
          </a:p>
        </p:txBody>
      </p:sp>
      <p:sp>
        <p:nvSpPr>
          <p:cNvPr id="990" name="Google Shape;990;p59"/>
          <p:cNvSpPr/>
          <p:nvPr/>
        </p:nvSpPr>
        <p:spPr>
          <a:xfrm>
            <a:off x="1060549" y="1929045"/>
            <a:ext cx="817412"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dk1"/>
                </a:solidFill>
                <a:latin typeface="Arial"/>
                <a:ea typeface="Arial"/>
                <a:cs typeface="Arial"/>
                <a:sym typeface="Arial"/>
              </a:rPr>
              <a:t>P-Padding</a:t>
            </a:r>
            <a:endParaRPr b="0" i="0" sz="1050" u="none" cap="none" strike="noStrike">
              <a:solidFill>
                <a:schemeClr val="dk1"/>
              </a:solidFill>
              <a:latin typeface="Arial"/>
              <a:ea typeface="Arial"/>
              <a:cs typeface="Arial"/>
              <a:sym typeface="Arial"/>
            </a:endParaRPr>
          </a:p>
        </p:txBody>
      </p:sp>
      <p:sp>
        <p:nvSpPr>
          <p:cNvPr id="991" name="Google Shape;991;p59"/>
          <p:cNvSpPr/>
          <p:nvPr/>
        </p:nvSpPr>
        <p:spPr>
          <a:xfrm>
            <a:off x="1301090" y="996192"/>
            <a:ext cx="18101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X-Extension of header</a:t>
            </a:r>
            <a:endParaRPr b="0" i="0" sz="1400" u="none" cap="none" strike="noStrike">
              <a:solidFill>
                <a:srgbClr val="000000"/>
              </a:solidFill>
              <a:latin typeface="Arial"/>
              <a:ea typeface="Arial"/>
              <a:cs typeface="Arial"/>
              <a:sym typeface="Arial"/>
            </a:endParaRPr>
          </a:p>
        </p:txBody>
      </p:sp>
      <p:sp>
        <p:nvSpPr>
          <p:cNvPr id="992" name="Google Shape;992;p59"/>
          <p:cNvSpPr/>
          <p:nvPr/>
        </p:nvSpPr>
        <p:spPr>
          <a:xfrm>
            <a:off x="1798017" y="1943983"/>
            <a:ext cx="132760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none" cap="none" strike="noStrike">
                <a:solidFill>
                  <a:srgbClr val="273239"/>
                </a:solidFill>
                <a:latin typeface="Times New Roman"/>
                <a:ea typeface="Times New Roman"/>
                <a:cs typeface="Times New Roman"/>
                <a:sym typeface="Times New Roman"/>
              </a:rPr>
              <a:t>Contributor count </a:t>
            </a:r>
            <a:endParaRPr b="0" i="0" sz="1100" u="none" cap="none" strike="noStrike">
              <a:solidFill>
                <a:srgbClr val="000000"/>
              </a:solidFill>
              <a:latin typeface="Arial"/>
              <a:ea typeface="Arial"/>
              <a:cs typeface="Arial"/>
              <a:sym typeface="Arial"/>
            </a:endParaRPr>
          </a:p>
        </p:txBody>
      </p:sp>
      <p:sp>
        <p:nvSpPr>
          <p:cNvPr id="993" name="Google Shape;993;p59"/>
          <p:cNvSpPr/>
          <p:nvPr/>
        </p:nvSpPr>
        <p:spPr>
          <a:xfrm>
            <a:off x="2461821" y="1349059"/>
            <a:ext cx="12618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273239"/>
                </a:solidFill>
                <a:latin typeface="Times New Roman"/>
                <a:ea typeface="Times New Roman"/>
                <a:cs typeface="Times New Roman"/>
                <a:sym typeface="Times New Roman"/>
              </a:rPr>
              <a:t>M-end marker </a:t>
            </a:r>
            <a:endParaRPr b="0" i="0" sz="1400" u="none" cap="none" strike="noStrike">
              <a:solidFill>
                <a:srgbClr val="000000"/>
              </a:solidFill>
              <a:latin typeface="Arial"/>
              <a:ea typeface="Arial"/>
              <a:cs typeface="Arial"/>
              <a:sym typeface="Arial"/>
            </a:endParaRPr>
          </a:p>
        </p:txBody>
      </p:sp>
      <p:sp>
        <p:nvSpPr>
          <p:cNvPr id="994" name="Google Shape;994;p59"/>
          <p:cNvSpPr/>
          <p:nvPr/>
        </p:nvSpPr>
        <p:spPr>
          <a:xfrm>
            <a:off x="3426015" y="2093578"/>
            <a:ext cx="71643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C00000"/>
                </a:solidFill>
                <a:latin typeface="Arial"/>
                <a:ea typeface="Arial"/>
                <a:cs typeface="Arial"/>
                <a:sym typeface="Arial"/>
              </a:rPr>
              <a:t>32-bit</a:t>
            </a:r>
            <a:endParaRPr b="1" i="0" sz="1200" u="none" cap="none" strike="noStrike">
              <a:solidFill>
                <a:srgbClr val="C00000"/>
              </a:solidFill>
              <a:latin typeface="Arial"/>
              <a:ea typeface="Arial"/>
              <a:cs typeface="Arial"/>
              <a:sym typeface="Arial"/>
            </a:endParaRPr>
          </a:p>
        </p:txBody>
      </p:sp>
      <p:sp>
        <p:nvSpPr>
          <p:cNvPr id="995" name="Google Shape;995;p59"/>
          <p:cNvSpPr/>
          <p:nvPr/>
        </p:nvSpPr>
        <p:spPr>
          <a:xfrm>
            <a:off x="4768020" y="1465650"/>
            <a:ext cx="348845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C00000"/>
                </a:solidFill>
                <a:latin typeface="Times New Roman"/>
                <a:ea typeface="Times New Roman"/>
                <a:cs typeface="Times New Roman"/>
                <a:sym typeface="Times New Roman"/>
              </a:rPr>
              <a:t>helps in checking lost packets and order mismatch</a:t>
            </a:r>
            <a:endParaRPr b="0" i="0" sz="1200" u="none" cap="none" strike="noStrike">
              <a:solidFill>
                <a:srgbClr val="000000"/>
              </a:solidFill>
              <a:latin typeface="Arial"/>
              <a:ea typeface="Arial"/>
              <a:cs typeface="Arial"/>
              <a:sym typeface="Arial"/>
            </a:endParaRPr>
          </a:p>
        </p:txBody>
      </p:sp>
      <p:sp>
        <p:nvSpPr>
          <p:cNvPr id="996" name="Google Shape;996;p59"/>
          <p:cNvSpPr/>
          <p:nvPr/>
        </p:nvSpPr>
        <p:spPr>
          <a:xfrm>
            <a:off x="5145392" y="2001019"/>
            <a:ext cx="326397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273239"/>
                </a:solidFill>
                <a:latin typeface="Times New Roman"/>
                <a:ea typeface="Times New Roman"/>
                <a:cs typeface="Times New Roman"/>
                <a:sym typeface="Times New Roman"/>
              </a:rPr>
              <a:t>is used to find relationship between times of different RTP packets.</a:t>
            </a:r>
            <a:endParaRPr b="0" i="0" sz="1400" u="none" cap="none" strike="noStrike">
              <a:solidFill>
                <a:srgbClr val="000000"/>
              </a:solidFill>
              <a:latin typeface="Arial"/>
              <a:ea typeface="Arial"/>
              <a:cs typeface="Arial"/>
              <a:sym typeface="Arial"/>
            </a:endParaRPr>
          </a:p>
        </p:txBody>
      </p:sp>
      <p:sp>
        <p:nvSpPr>
          <p:cNvPr id="997" name="Google Shape;997;p59"/>
          <p:cNvSpPr/>
          <p:nvPr/>
        </p:nvSpPr>
        <p:spPr>
          <a:xfrm>
            <a:off x="1038288" y="2722881"/>
            <a:ext cx="7650832"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00" u="none" cap="none" strike="noStrike">
                <a:solidFill>
                  <a:srgbClr val="273239"/>
                </a:solidFill>
                <a:latin typeface="Times New Roman"/>
                <a:ea typeface="Times New Roman"/>
                <a:cs typeface="Times New Roman"/>
                <a:sym typeface="Times New Roman"/>
              </a:rPr>
              <a:t>This mainly helps in solving conflict arises when two sources started with the same sequencing number.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54" name="Google Shape;154;p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 Unit III</a:t>
            </a:r>
            <a:endParaRPr b="1" sz="800">
              <a:solidFill>
                <a:schemeClr val="dk1"/>
              </a:solidFill>
              <a:latin typeface="Times New Roman"/>
              <a:ea typeface="Times New Roman"/>
              <a:cs typeface="Times New Roman"/>
              <a:sym typeface="Times New Roman"/>
            </a:endParaRPr>
          </a:p>
        </p:txBody>
      </p:sp>
      <p:sp>
        <p:nvSpPr>
          <p:cNvPr id="155" name="Google Shape;155;p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6" name="Google Shape;156;p6"/>
          <p:cNvSpPr/>
          <p:nvPr/>
        </p:nvSpPr>
        <p:spPr>
          <a:xfrm>
            <a:off x="903859" y="47020"/>
            <a:ext cx="6521485" cy="441068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3F3F3F"/>
                </a:solidFill>
                <a:latin typeface="Times New Roman"/>
                <a:ea typeface="Times New Roman"/>
                <a:cs typeface="Times New Roman"/>
                <a:sym typeface="Times New Roman"/>
              </a:rPr>
              <a:t>Unit IV</a:t>
            </a:r>
            <a:r>
              <a:rPr b="0" i="0" lang="en-US" sz="3600" u="none" cap="none" strike="noStrike">
                <a:solidFill>
                  <a:srgbClr val="3F3F3F"/>
                </a:solidFill>
                <a:latin typeface="Times New Roman"/>
                <a:ea typeface="Times New Roman"/>
                <a:cs typeface="Times New Roman"/>
                <a:sym typeface="Times New Roman"/>
              </a:rPr>
              <a:t>: </a:t>
            </a:r>
            <a:r>
              <a:rPr b="1" i="0" lang="en-US" sz="3600" u="none" cap="none" strike="noStrike">
                <a:solidFill>
                  <a:schemeClr val="dk1"/>
                </a:solidFill>
                <a:latin typeface="Times New Roman"/>
                <a:ea typeface="Times New Roman"/>
                <a:cs typeface="Times New Roman"/>
                <a:sym typeface="Times New Roman"/>
              </a:rPr>
              <a:t>Transport Layer</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Services, </a:t>
            </a:r>
            <a:endParaRPr b="0" i="0" sz="2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Multiplexing, Demultiplexing. </a:t>
            </a:r>
            <a:endParaRPr b="0" i="0" sz="2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Sockets, UDP, RTP, TCP: Services, Features, Segment, </a:t>
            </a:r>
            <a:endParaRPr b="0" i="0" sz="2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TCP Connection (Three-Way Handshake), </a:t>
            </a:r>
            <a:endParaRPr b="0" i="0" sz="2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Flow control and buffering, Silly window syndrome,</a:t>
            </a:r>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Congestion Control. </a:t>
            </a:r>
            <a:endParaRPr b="0" i="0" sz="2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Congestion Control (Leaky Bucket, Token Bucket),</a:t>
            </a:r>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Quality of Service (QoS)</a:t>
            </a:r>
            <a:endParaRPr b="1" i="0" sz="2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157" name="Google Shape;157;p6"/>
          <p:cNvPicPr preferRelativeResize="0"/>
          <p:nvPr/>
        </p:nvPicPr>
        <p:blipFill rotWithShape="1">
          <a:blip r:embed="rId3">
            <a:alphaModFix/>
          </a:blip>
          <a:srcRect b="0" l="0" r="0" t="0"/>
          <a:stretch/>
        </p:blipFill>
        <p:spPr>
          <a:xfrm>
            <a:off x="41822" y="47021"/>
            <a:ext cx="862038" cy="71151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6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003" name="Google Shape;1003;p6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004" name="Google Shape;1004;p6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005" name="Google Shape;1005;p60"/>
          <p:cNvSpPr txBox="1"/>
          <p:nvPr>
            <p:ph idx="4294967295" type="title"/>
          </p:nvPr>
        </p:nvSpPr>
        <p:spPr>
          <a:xfrm>
            <a:off x="636963" y="158425"/>
            <a:ext cx="7772400" cy="438225"/>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Real-Time Transport Protocol [RTP] (Cntd.)</a:t>
            </a:r>
            <a:endParaRPr/>
          </a:p>
        </p:txBody>
      </p:sp>
      <p:sp>
        <p:nvSpPr>
          <p:cNvPr id="1006" name="Google Shape;1006;p60"/>
          <p:cNvSpPr/>
          <p:nvPr/>
        </p:nvSpPr>
        <p:spPr>
          <a:xfrm>
            <a:off x="708420" y="851444"/>
            <a:ext cx="8061158" cy="707886"/>
          </a:xfrm>
          <a:prstGeom prst="rect">
            <a:avLst/>
          </a:prstGeom>
          <a:solidFill>
            <a:srgbClr val="E4E8ED"/>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73239"/>
                </a:solidFill>
                <a:latin typeface="Times New Roman"/>
                <a:ea typeface="Times New Roman"/>
                <a:cs typeface="Times New Roman"/>
                <a:sym typeface="Times New Roman"/>
              </a:rPr>
              <a:t>P – </a:t>
            </a:r>
            <a:r>
              <a:rPr b="0" i="0" lang="en-US" sz="2000" u="none" cap="none" strike="noStrike">
                <a:solidFill>
                  <a:srgbClr val="273239"/>
                </a:solidFill>
                <a:latin typeface="Times New Roman"/>
                <a:ea typeface="Times New Roman"/>
                <a:cs typeface="Times New Roman"/>
                <a:sym typeface="Times New Roman"/>
              </a:rPr>
              <a:t>The length of this field is 1-bit. </a:t>
            </a:r>
            <a:r>
              <a:rPr b="0" i="0" lang="en-US" sz="2000" u="none" cap="none" strike="noStrike">
                <a:solidFill>
                  <a:srgbClr val="C00000"/>
                </a:solidFill>
                <a:latin typeface="Times New Roman"/>
                <a:ea typeface="Times New Roman"/>
                <a:cs typeface="Times New Roman"/>
                <a:sym typeface="Times New Roman"/>
              </a:rPr>
              <a:t>If value is 1, </a:t>
            </a:r>
            <a:r>
              <a:rPr b="0" i="0" lang="en-US" sz="2000" u="none" cap="none" strike="noStrike">
                <a:solidFill>
                  <a:srgbClr val="273239"/>
                </a:solidFill>
                <a:latin typeface="Times New Roman"/>
                <a:ea typeface="Times New Roman"/>
                <a:cs typeface="Times New Roman"/>
                <a:sym typeface="Times New Roman"/>
              </a:rPr>
              <a:t>then it denotes </a:t>
            </a:r>
            <a:r>
              <a:rPr b="0" i="0" lang="en-US" sz="2000" u="none" cap="none" strike="noStrike">
                <a:solidFill>
                  <a:srgbClr val="C00000"/>
                </a:solidFill>
                <a:latin typeface="Times New Roman"/>
                <a:ea typeface="Times New Roman"/>
                <a:cs typeface="Times New Roman"/>
                <a:sym typeface="Times New Roman"/>
              </a:rPr>
              <a:t>presence of padding </a:t>
            </a:r>
            <a:r>
              <a:rPr b="0" i="0" lang="en-US" sz="2000" u="none" cap="none" strike="noStrike">
                <a:solidFill>
                  <a:srgbClr val="273239"/>
                </a:solidFill>
                <a:latin typeface="Times New Roman"/>
                <a:ea typeface="Times New Roman"/>
                <a:cs typeface="Times New Roman"/>
                <a:sym typeface="Times New Roman"/>
              </a:rPr>
              <a:t>at end of packet and if value is </a:t>
            </a:r>
            <a:r>
              <a:rPr b="0" i="0" lang="en-US" sz="2000" u="none" cap="none" strike="noStrike">
                <a:solidFill>
                  <a:srgbClr val="C00000"/>
                </a:solidFill>
                <a:latin typeface="Times New Roman"/>
                <a:ea typeface="Times New Roman"/>
                <a:cs typeface="Times New Roman"/>
                <a:sym typeface="Times New Roman"/>
              </a:rPr>
              <a:t>0, then there is no padding.</a:t>
            </a:r>
            <a:endParaRPr/>
          </a:p>
        </p:txBody>
      </p:sp>
      <p:sp>
        <p:nvSpPr>
          <p:cNvPr id="1007" name="Google Shape;1007;p60"/>
          <p:cNvSpPr/>
          <p:nvPr/>
        </p:nvSpPr>
        <p:spPr>
          <a:xfrm>
            <a:off x="708420" y="1644410"/>
            <a:ext cx="8061158" cy="1015663"/>
          </a:xfrm>
          <a:prstGeom prst="rect">
            <a:avLst/>
          </a:prstGeom>
          <a:solidFill>
            <a:srgbClr val="DDEBE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73239"/>
                </a:solidFill>
                <a:latin typeface="Times New Roman"/>
                <a:ea typeface="Times New Roman"/>
                <a:cs typeface="Times New Roman"/>
                <a:sym typeface="Times New Roman"/>
              </a:rPr>
              <a:t>X – </a:t>
            </a:r>
            <a:r>
              <a:rPr b="0" i="0" lang="en-US" sz="2000" u="none" cap="none" strike="noStrike">
                <a:solidFill>
                  <a:srgbClr val="273239"/>
                </a:solidFill>
                <a:latin typeface="Times New Roman"/>
                <a:ea typeface="Times New Roman"/>
                <a:cs typeface="Times New Roman"/>
                <a:sym typeface="Times New Roman"/>
              </a:rPr>
              <a:t>The length of this field is also 1-bit. If value of this field is set to </a:t>
            </a:r>
            <a:r>
              <a:rPr b="0" i="0" lang="en-US" sz="2000" u="none" cap="none" strike="noStrike">
                <a:solidFill>
                  <a:srgbClr val="C00000"/>
                </a:solidFill>
                <a:latin typeface="Times New Roman"/>
                <a:ea typeface="Times New Roman"/>
                <a:cs typeface="Times New Roman"/>
                <a:sym typeface="Times New Roman"/>
              </a:rPr>
              <a:t>1</a:t>
            </a:r>
            <a:r>
              <a:rPr b="0" i="0" lang="en-US" sz="2000" u="none" cap="none" strike="noStrike">
                <a:solidFill>
                  <a:srgbClr val="273239"/>
                </a:solidFill>
                <a:latin typeface="Times New Roman"/>
                <a:ea typeface="Times New Roman"/>
                <a:cs typeface="Times New Roman"/>
                <a:sym typeface="Times New Roman"/>
              </a:rPr>
              <a:t>, then its indicates an </a:t>
            </a:r>
            <a:r>
              <a:rPr b="0" i="0" lang="en-US" sz="2000" u="none" cap="none" strike="noStrike">
                <a:solidFill>
                  <a:srgbClr val="C00000"/>
                </a:solidFill>
                <a:latin typeface="Times New Roman"/>
                <a:ea typeface="Times New Roman"/>
                <a:cs typeface="Times New Roman"/>
                <a:sym typeface="Times New Roman"/>
              </a:rPr>
              <a:t>extra extension header between data and basic header</a:t>
            </a:r>
            <a:r>
              <a:rPr b="0" i="0" lang="en-US" sz="2000" u="none" cap="none" strike="noStrike">
                <a:solidFill>
                  <a:srgbClr val="273239"/>
                </a:solidFill>
                <a:latin typeface="Times New Roman"/>
                <a:ea typeface="Times New Roman"/>
                <a:cs typeface="Times New Roman"/>
                <a:sym typeface="Times New Roman"/>
              </a:rPr>
              <a:t> and if value is </a:t>
            </a:r>
            <a:r>
              <a:rPr b="0" i="0" lang="en-US" sz="2000" u="none" cap="none" strike="noStrike">
                <a:solidFill>
                  <a:srgbClr val="C00000"/>
                </a:solidFill>
                <a:latin typeface="Times New Roman"/>
                <a:ea typeface="Times New Roman"/>
                <a:cs typeface="Times New Roman"/>
                <a:sym typeface="Times New Roman"/>
              </a:rPr>
              <a:t>0 then, there is no extra extension.</a:t>
            </a:r>
            <a:endParaRPr b="0" i="0" sz="2000" u="none" cap="none" strike="noStrike">
              <a:solidFill>
                <a:srgbClr val="C00000"/>
              </a:solidFill>
              <a:latin typeface="Times New Roman"/>
              <a:ea typeface="Times New Roman"/>
              <a:cs typeface="Times New Roman"/>
              <a:sym typeface="Times New Roman"/>
            </a:endParaRPr>
          </a:p>
        </p:txBody>
      </p:sp>
      <p:sp>
        <p:nvSpPr>
          <p:cNvPr id="1008" name="Google Shape;1008;p60"/>
          <p:cNvSpPr/>
          <p:nvPr/>
        </p:nvSpPr>
        <p:spPr>
          <a:xfrm>
            <a:off x="708420" y="2676318"/>
            <a:ext cx="8061158" cy="1015663"/>
          </a:xfrm>
          <a:prstGeom prst="rect">
            <a:avLst/>
          </a:prstGeom>
          <a:solidFill>
            <a:srgbClr val="E4E8ED"/>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73239"/>
                </a:solidFill>
                <a:latin typeface="Times New Roman"/>
                <a:ea typeface="Times New Roman"/>
                <a:cs typeface="Times New Roman"/>
                <a:sym typeface="Times New Roman"/>
              </a:rPr>
              <a:t>Contributor count – </a:t>
            </a:r>
            <a:r>
              <a:rPr b="0" i="0" lang="en-US" sz="2000" u="none" cap="none" strike="noStrike">
                <a:solidFill>
                  <a:srgbClr val="273239"/>
                </a:solidFill>
                <a:latin typeface="Times New Roman"/>
                <a:ea typeface="Times New Roman"/>
                <a:cs typeface="Times New Roman"/>
                <a:sym typeface="Times New Roman"/>
              </a:rPr>
              <a:t>This 4-bit field indicates number of contributors. Here maximum possible number of contributor is 15 as a 4-bit field can allows number form 0 to 15.</a:t>
            </a:r>
            <a:endParaRPr b="0" i="0" sz="2000" u="none" cap="none" strike="noStrike">
              <a:solidFill>
                <a:srgbClr val="273239"/>
              </a:solidFill>
              <a:latin typeface="Times New Roman"/>
              <a:ea typeface="Times New Roman"/>
              <a:cs typeface="Times New Roman"/>
              <a:sym typeface="Times New Roman"/>
            </a:endParaRPr>
          </a:p>
        </p:txBody>
      </p:sp>
      <p:sp>
        <p:nvSpPr>
          <p:cNvPr id="1009" name="Google Shape;1009;p60"/>
          <p:cNvSpPr/>
          <p:nvPr/>
        </p:nvSpPr>
        <p:spPr>
          <a:xfrm>
            <a:off x="708421" y="3708226"/>
            <a:ext cx="8061158" cy="707886"/>
          </a:xfrm>
          <a:prstGeom prst="rect">
            <a:avLst/>
          </a:prstGeom>
          <a:solidFill>
            <a:srgbClr val="DDEBE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73239"/>
                </a:solidFill>
                <a:latin typeface="Times New Roman"/>
                <a:ea typeface="Times New Roman"/>
                <a:cs typeface="Times New Roman"/>
                <a:sym typeface="Times New Roman"/>
              </a:rPr>
              <a:t>M – </a:t>
            </a:r>
            <a:r>
              <a:rPr b="0" i="0" lang="en-US" sz="2000" u="none" cap="none" strike="noStrike">
                <a:solidFill>
                  <a:srgbClr val="273239"/>
                </a:solidFill>
                <a:latin typeface="Times New Roman"/>
                <a:ea typeface="Times New Roman"/>
                <a:cs typeface="Times New Roman"/>
                <a:sym typeface="Times New Roman"/>
              </a:rPr>
              <a:t>The length of this field is 1-bit and it is used as end marker by application to indicate end of its data.</a:t>
            </a:r>
            <a:endParaRPr/>
          </a:p>
        </p:txBody>
      </p:sp>
      <p:cxnSp>
        <p:nvCxnSpPr>
          <p:cNvPr id="1010" name="Google Shape;1010;p6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11" name="Google Shape;1011;p6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012" name="Google Shape;1012;p6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13" name="Google Shape;1013;p6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014" name="Google Shape;1014;p6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6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020" name="Google Shape;1020;p6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021" name="Google Shape;1021;p6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022" name="Google Shape;1022;p61"/>
          <p:cNvSpPr txBox="1"/>
          <p:nvPr>
            <p:ph idx="4294967295" type="title"/>
          </p:nvPr>
        </p:nvSpPr>
        <p:spPr>
          <a:xfrm>
            <a:off x="634022" y="9798"/>
            <a:ext cx="7772400" cy="85725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Real-Time Transport Protocol [RTP] (Cntd.)</a:t>
            </a:r>
            <a:endParaRPr/>
          </a:p>
        </p:txBody>
      </p:sp>
      <p:pic>
        <p:nvPicPr>
          <p:cNvPr id="1023" name="Google Shape;1023;p61"/>
          <p:cNvPicPr preferRelativeResize="0"/>
          <p:nvPr/>
        </p:nvPicPr>
        <p:blipFill rotWithShape="1">
          <a:blip r:embed="rId3">
            <a:alphaModFix/>
          </a:blip>
          <a:srcRect b="0" l="0" r="0" t="0"/>
          <a:stretch/>
        </p:blipFill>
        <p:spPr>
          <a:xfrm>
            <a:off x="822960" y="1724489"/>
            <a:ext cx="2370600" cy="2725520"/>
          </a:xfrm>
          <a:prstGeom prst="rect">
            <a:avLst/>
          </a:prstGeom>
          <a:noFill/>
          <a:ln>
            <a:noFill/>
          </a:ln>
        </p:spPr>
      </p:pic>
      <p:sp>
        <p:nvSpPr>
          <p:cNvPr id="1024" name="Google Shape;1024;p61"/>
          <p:cNvSpPr/>
          <p:nvPr/>
        </p:nvSpPr>
        <p:spPr>
          <a:xfrm>
            <a:off x="634022" y="777736"/>
            <a:ext cx="8243272" cy="830997"/>
          </a:xfrm>
          <a:prstGeom prst="rect">
            <a:avLst/>
          </a:prstGeom>
          <a:solidFill>
            <a:srgbClr val="DDEBEE"/>
          </a:solid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AutoNum type="arabicPeriod" startAt="5"/>
            </a:pPr>
            <a:r>
              <a:rPr b="1" i="0" lang="en-US" sz="1600" u="none" cap="none" strike="noStrike">
                <a:solidFill>
                  <a:srgbClr val="000000"/>
                </a:solidFill>
                <a:latin typeface="Times New Roman"/>
                <a:ea typeface="Times New Roman"/>
                <a:cs typeface="Times New Roman"/>
                <a:sym typeface="Times New Roman"/>
              </a:rPr>
              <a:t>Payload types –</a:t>
            </a:r>
            <a:br>
              <a:rPr b="0" i="0" lang="en-US" sz="1600" u="none" cap="none" strike="noStrike">
                <a:solidFill>
                  <a:srgbClr val="000000"/>
                </a:solidFill>
                <a:latin typeface="Times New Roman"/>
                <a:ea typeface="Times New Roman"/>
                <a:cs typeface="Times New Roman"/>
                <a:sym typeface="Times New Roman"/>
              </a:rPr>
            </a:br>
            <a:r>
              <a:rPr b="0" i="0" lang="en-US" sz="1600" u="none" cap="none" strike="noStrike">
                <a:solidFill>
                  <a:srgbClr val="000000"/>
                </a:solidFill>
                <a:latin typeface="Times New Roman"/>
                <a:ea typeface="Times New Roman"/>
                <a:cs typeface="Times New Roman"/>
                <a:sym typeface="Times New Roman"/>
              </a:rPr>
              <a:t>This field is of </a:t>
            </a:r>
            <a:r>
              <a:rPr b="0" i="0" lang="en-US" sz="1600" u="none" cap="none" strike="noStrike">
                <a:solidFill>
                  <a:srgbClr val="C00000"/>
                </a:solidFill>
                <a:latin typeface="Times New Roman"/>
                <a:ea typeface="Times New Roman"/>
                <a:cs typeface="Times New Roman"/>
                <a:sym typeface="Times New Roman"/>
              </a:rPr>
              <a:t>length 7-bit </a:t>
            </a:r>
            <a:r>
              <a:rPr b="0" i="0" lang="en-US" sz="1600" u="none" cap="none" strike="noStrike">
                <a:solidFill>
                  <a:srgbClr val="000000"/>
                </a:solidFill>
                <a:latin typeface="Times New Roman"/>
                <a:ea typeface="Times New Roman"/>
                <a:cs typeface="Times New Roman"/>
                <a:sym typeface="Times New Roman"/>
              </a:rPr>
              <a:t>to indicate type of payload. We list applications of some common types of payload.</a:t>
            </a:r>
            <a:endParaRPr/>
          </a:p>
        </p:txBody>
      </p:sp>
      <p:pic>
        <p:nvPicPr>
          <p:cNvPr id="1025" name="Google Shape;1025;p61"/>
          <p:cNvPicPr preferRelativeResize="0"/>
          <p:nvPr/>
        </p:nvPicPr>
        <p:blipFill rotWithShape="1">
          <a:blip r:embed="rId4">
            <a:alphaModFix/>
          </a:blip>
          <a:srcRect b="0" l="0" r="0" t="0"/>
          <a:stretch/>
        </p:blipFill>
        <p:spPr>
          <a:xfrm>
            <a:off x="3473496" y="1668816"/>
            <a:ext cx="2279161" cy="3055858"/>
          </a:xfrm>
          <a:prstGeom prst="rect">
            <a:avLst/>
          </a:prstGeom>
          <a:noFill/>
          <a:ln>
            <a:noFill/>
          </a:ln>
        </p:spPr>
      </p:pic>
      <p:pic>
        <p:nvPicPr>
          <p:cNvPr id="1026" name="Google Shape;1026;p61"/>
          <p:cNvPicPr preferRelativeResize="0"/>
          <p:nvPr/>
        </p:nvPicPr>
        <p:blipFill rotWithShape="1">
          <a:blip r:embed="rId5">
            <a:alphaModFix/>
          </a:blip>
          <a:srcRect b="0" l="0" r="0" t="0"/>
          <a:stretch/>
        </p:blipFill>
        <p:spPr>
          <a:xfrm>
            <a:off x="6055000" y="1686380"/>
            <a:ext cx="2308452" cy="1357527"/>
          </a:xfrm>
          <a:prstGeom prst="rect">
            <a:avLst/>
          </a:prstGeom>
          <a:noFill/>
          <a:ln>
            <a:noFill/>
          </a:ln>
        </p:spPr>
      </p:pic>
      <p:cxnSp>
        <p:nvCxnSpPr>
          <p:cNvPr id="1027" name="Google Shape;1027;p6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28" name="Google Shape;1028;p6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029" name="Google Shape;1029;p6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30" name="Google Shape;1030;p61"/>
          <p:cNvPicPr preferRelativeResize="0"/>
          <p:nvPr/>
        </p:nvPicPr>
        <p:blipFill rotWithShape="1">
          <a:blip r:embed="rId6">
            <a:alphaModFix/>
          </a:blip>
          <a:srcRect b="0" l="0" r="0" t="0"/>
          <a:stretch/>
        </p:blipFill>
        <p:spPr>
          <a:xfrm>
            <a:off x="41822" y="47021"/>
            <a:ext cx="538608" cy="597579"/>
          </a:xfrm>
          <a:prstGeom prst="rect">
            <a:avLst/>
          </a:prstGeom>
          <a:noFill/>
          <a:ln>
            <a:noFill/>
          </a:ln>
        </p:spPr>
      </p:pic>
      <p:cxnSp>
        <p:nvCxnSpPr>
          <p:cNvPr id="1031" name="Google Shape;1031;p6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6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latin typeface="Times New Roman"/>
                <a:ea typeface="Times New Roman"/>
                <a:cs typeface="Times New Roman"/>
                <a:sym typeface="Times New Roman"/>
              </a:rPr>
              <a:t>11/18/2022</a:t>
            </a:r>
            <a:endParaRPr sz="1100">
              <a:latin typeface="Times New Roman"/>
              <a:ea typeface="Times New Roman"/>
              <a:cs typeface="Times New Roman"/>
              <a:sym typeface="Times New Roman"/>
            </a:endParaRPr>
          </a:p>
        </p:txBody>
      </p:sp>
      <p:sp>
        <p:nvSpPr>
          <p:cNvPr id="1037" name="Google Shape;1037;p6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latin typeface="Times New Roman"/>
                <a:ea typeface="Times New Roman"/>
                <a:cs typeface="Times New Roman"/>
                <a:sym typeface="Times New Roman"/>
              </a:rPr>
              <a:t>CN Module 3 PPT     T6   2021-22   </a:t>
            </a:r>
            <a:endParaRPr sz="1100">
              <a:latin typeface="Times New Roman"/>
              <a:ea typeface="Times New Roman"/>
              <a:cs typeface="Times New Roman"/>
              <a:sym typeface="Times New Roman"/>
            </a:endParaRPr>
          </a:p>
        </p:txBody>
      </p:sp>
      <p:sp>
        <p:nvSpPr>
          <p:cNvPr id="1038" name="Google Shape;1038;p6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latin typeface="Times New Roman"/>
                <a:ea typeface="Times New Roman"/>
                <a:cs typeface="Times New Roman"/>
                <a:sym typeface="Times New Roman"/>
              </a:rPr>
              <a:t>‹#›</a:t>
            </a:fld>
            <a:endParaRPr sz="1100">
              <a:latin typeface="Times New Roman"/>
              <a:ea typeface="Times New Roman"/>
              <a:cs typeface="Times New Roman"/>
              <a:sym typeface="Times New Roman"/>
            </a:endParaRPr>
          </a:p>
        </p:txBody>
      </p:sp>
      <p:sp>
        <p:nvSpPr>
          <p:cNvPr id="1039" name="Google Shape;1039;p62"/>
          <p:cNvSpPr txBox="1"/>
          <p:nvPr>
            <p:ph idx="4294967295" type="title"/>
          </p:nvPr>
        </p:nvSpPr>
        <p:spPr>
          <a:xfrm>
            <a:off x="591145" y="3930"/>
            <a:ext cx="7772400" cy="85725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Real-Time Transport Protocol [RTP] (Cntd.)</a:t>
            </a:r>
            <a:endParaRPr>
              <a:latin typeface="Times New Roman"/>
              <a:ea typeface="Times New Roman"/>
              <a:cs typeface="Times New Roman"/>
              <a:sym typeface="Times New Roman"/>
            </a:endParaRPr>
          </a:p>
        </p:txBody>
      </p:sp>
      <p:sp>
        <p:nvSpPr>
          <p:cNvPr id="1040" name="Google Shape;1040;p62"/>
          <p:cNvSpPr/>
          <p:nvPr/>
        </p:nvSpPr>
        <p:spPr>
          <a:xfrm>
            <a:off x="684607" y="813880"/>
            <a:ext cx="8358193" cy="1938992"/>
          </a:xfrm>
          <a:prstGeom prst="rect">
            <a:avLst/>
          </a:prstGeom>
          <a:solidFill>
            <a:srgbClr val="DDEBEE"/>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rgbClr val="C00000"/>
                </a:solidFill>
                <a:latin typeface="Times New Roman"/>
                <a:ea typeface="Times New Roman"/>
                <a:cs typeface="Times New Roman"/>
                <a:sym typeface="Times New Roman"/>
              </a:rPr>
              <a:t>Time Stamp –</a:t>
            </a:r>
            <a:br>
              <a:rPr b="0" i="0" lang="en-US" sz="2000" u="none" cap="none" strike="noStrike">
                <a:solidFill>
                  <a:srgbClr val="273239"/>
                </a:solidFill>
                <a:latin typeface="Times New Roman"/>
                <a:ea typeface="Times New Roman"/>
                <a:cs typeface="Times New Roman"/>
                <a:sym typeface="Times New Roman"/>
              </a:rPr>
            </a:br>
            <a:r>
              <a:rPr b="0" i="0" lang="en-US" sz="2000" u="none" cap="none" strike="noStrike">
                <a:solidFill>
                  <a:srgbClr val="273239"/>
                </a:solidFill>
                <a:latin typeface="Times New Roman"/>
                <a:ea typeface="Times New Roman"/>
                <a:cs typeface="Times New Roman"/>
                <a:sym typeface="Times New Roman"/>
              </a:rPr>
              <a:t>The length of this field is 32-bit. It is used to find relationship between times of different RTP packets. The timestamp for first packet is given randomly and then time stamp for next packets given by sum of previous timestamp and time taken to produce first byte of current packet. The value of 1 clock tick is varying from application to application.</a:t>
            </a:r>
            <a:endParaRPr/>
          </a:p>
        </p:txBody>
      </p:sp>
      <p:sp>
        <p:nvSpPr>
          <p:cNvPr id="1041" name="Google Shape;1041;p62"/>
          <p:cNvSpPr/>
          <p:nvPr/>
        </p:nvSpPr>
        <p:spPr>
          <a:xfrm>
            <a:off x="707198" y="2870185"/>
            <a:ext cx="8358934" cy="1631216"/>
          </a:xfrm>
          <a:prstGeom prst="rect">
            <a:avLst/>
          </a:prstGeom>
          <a:solidFill>
            <a:srgbClr val="E4E8ED"/>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rgbClr val="273239"/>
                </a:solidFill>
                <a:latin typeface="Times New Roman"/>
                <a:ea typeface="Times New Roman"/>
                <a:cs typeface="Times New Roman"/>
                <a:sym typeface="Times New Roman"/>
              </a:rPr>
              <a:t>Sequence Number –</a:t>
            </a:r>
            <a:br>
              <a:rPr b="0" i="0" lang="en-US" sz="2000" u="none" cap="none" strike="noStrike">
                <a:solidFill>
                  <a:srgbClr val="273239"/>
                </a:solidFill>
                <a:latin typeface="Times New Roman"/>
                <a:ea typeface="Times New Roman"/>
                <a:cs typeface="Times New Roman"/>
                <a:sym typeface="Times New Roman"/>
              </a:rPr>
            </a:br>
            <a:r>
              <a:rPr b="0" i="0" lang="en-US" sz="2000" u="none" cap="none" strike="noStrike">
                <a:solidFill>
                  <a:srgbClr val="273239"/>
                </a:solidFill>
                <a:latin typeface="Times New Roman"/>
                <a:ea typeface="Times New Roman"/>
                <a:cs typeface="Times New Roman"/>
                <a:sym typeface="Times New Roman"/>
              </a:rPr>
              <a:t>The length of this field is 16 bits. It is used to give serial numbers to RTP packets. The sequence number for first packet is given a random number and then every next packet’s sequence number is incremented by 1. This field mainly </a:t>
            </a:r>
            <a:r>
              <a:rPr b="1" i="0" lang="en-US" sz="2000" u="none" cap="none" strike="noStrike">
                <a:solidFill>
                  <a:srgbClr val="C00000"/>
                </a:solidFill>
                <a:latin typeface="Times New Roman"/>
                <a:ea typeface="Times New Roman"/>
                <a:cs typeface="Times New Roman"/>
                <a:sym typeface="Times New Roman"/>
              </a:rPr>
              <a:t>helps in checking lost packets and order mismatch.</a:t>
            </a:r>
            <a:endParaRPr b="1" i="0" sz="2000" u="none" cap="none" strike="noStrike">
              <a:solidFill>
                <a:srgbClr val="C00000"/>
              </a:solidFill>
              <a:latin typeface="Times New Roman"/>
              <a:ea typeface="Times New Roman"/>
              <a:cs typeface="Times New Roman"/>
              <a:sym typeface="Times New Roman"/>
            </a:endParaRPr>
          </a:p>
        </p:txBody>
      </p:sp>
      <p:cxnSp>
        <p:nvCxnSpPr>
          <p:cNvPr id="1042" name="Google Shape;1042;p6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43" name="Google Shape;1043;p6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44" name="Google Shape;1044;p6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45" name="Google Shape;1045;p6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046" name="Google Shape;1046;p6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6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052" name="Google Shape;1052;p6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053" name="Google Shape;1053;p6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054" name="Google Shape;1054;p63"/>
          <p:cNvSpPr txBox="1"/>
          <p:nvPr>
            <p:ph idx="4294967295" type="title"/>
          </p:nvPr>
        </p:nvSpPr>
        <p:spPr>
          <a:xfrm>
            <a:off x="580429" y="166053"/>
            <a:ext cx="7772400" cy="507281"/>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85000"/>
              </a:lnSpc>
              <a:spcBef>
                <a:spcPts val="0"/>
              </a:spcBef>
              <a:spcAft>
                <a:spcPts val="0"/>
              </a:spcAft>
              <a:buClr>
                <a:schemeClr val="dk1"/>
              </a:buClr>
              <a:buSzPct val="92592"/>
              <a:buFont typeface="Times New Roman"/>
              <a:buNone/>
            </a:pPr>
            <a:r>
              <a:rPr lang="en-US">
                <a:latin typeface="Times New Roman"/>
                <a:ea typeface="Times New Roman"/>
                <a:cs typeface="Times New Roman"/>
                <a:sym typeface="Times New Roman"/>
              </a:rPr>
              <a:t>Real-Time Transport Protocol [RTP] (Cntd.)</a:t>
            </a:r>
            <a:endParaRPr/>
          </a:p>
        </p:txBody>
      </p:sp>
      <p:sp>
        <p:nvSpPr>
          <p:cNvPr id="1055" name="Google Shape;1055;p63"/>
          <p:cNvSpPr/>
          <p:nvPr/>
        </p:nvSpPr>
        <p:spPr>
          <a:xfrm>
            <a:off x="678319" y="2896078"/>
            <a:ext cx="8348949" cy="1323439"/>
          </a:xfrm>
          <a:prstGeom prst="rect">
            <a:avLst/>
          </a:prstGeom>
          <a:solidFill>
            <a:srgbClr val="DDEBEE"/>
          </a:solid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273239"/>
                </a:solidFill>
                <a:latin typeface="Times New Roman"/>
                <a:ea typeface="Times New Roman"/>
                <a:cs typeface="Times New Roman"/>
                <a:sym typeface="Times New Roman"/>
              </a:rPr>
              <a:t>Contributor Identifier –</a:t>
            </a:r>
            <a:br>
              <a:rPr b="0" i="0" lang="en-US" sz="2000" u="none" cap="none" strike="noStrike">
                <a:solidFill>
                  <a:srgbClr val="273239"/>
                </a:solidFill>
                <a:latin typeface="Times New Roman"/>
                <a:ea typeface="Times New Roman"/>
                <a:cs typeface="Times New Roman"/>
                <a:sym typeface="Times New Roman"/>
              </a:rPr>
            </a:br>
            <a:r>
              <a:rPr b="0" i="0" lang="en-US" sz="2000" u="none" cap="none" strike="noStrike">
                <a:solidFill>
                  <a:srgbClr val="273239"/>
                </a:solidFill>
                <a:latin typeface="Times New Roman"/>
                <a:ea typeface="Times New Roman"/>
                <a:cs typeface="Times New Roman"/>
                <a:sym typeface="Times New Roman"/>
              </a:rPr>
              <a:t>This is also a 32-bit field used for source identification where there is more than one source present in session. The mixer source use Synchronization source identifier and other remaining sources (maximum 15) use Contributor identifier.</a:t>
            </a:r>
            <a:endParaRPr/>
          </a:p>
        </p:txBody>
      </p:sp>
      <p:sp>
        <p:nvSpPr>
          <p:cNvPr id="1056" name="Google Shape;1056;p63"/>
          <p:cNvSpPr/>
          <p:nvPr/>
        </p:nvSpPr>
        <p:spPr>
          <a:xfrm>
            <a:off x="684080" y="829589"/>
            <a:ext cx="8343188" cy="1631216"/>
          </a:xfrm>
          <a:prstGeom prst="rect">
            <a:avLst/>
          </a:prstGeom>
          <a:solidFill>
            <a:srgbClr val="E4E8ED"/>
          </a:solid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273239"/>
                </a:solidFill>
                <a:latin typeface="Times New Roman"/>
                <a:ea typeface="Times New Roman"/>
                <a:cs typeface="Times New Roman"/>
                <a:sym typeface="Times New Roman"/>
              </a:rPr>
              <a:t>Synchronization Source Identifier –</a:t>
            </a:r>
            <a:br>
              <a:rPr b="0" i="0" lang="en-US" sz="2000" u="none" cap="none" strike="noStrike">
                <a:solidFill>
                  <a:srgbClr val="273239"/>
                </a:solidFill>
                <a:latin typeface="Times New Roman"/>
                <a:ea typeface="Times New Roman"/>
                <a:cs typeface="Times New Roman"/>
                <a:sym typeface="Times New Roman"/>
              </a:rPr>
            </a:br>
            <a:r>
              <a:rPr b="0" i="0" lang="en-US" sz="2000" u="none" cap="none" strike="noStrike">
                <a:solidFill>
                  <a:srgbClr val="273239"/>
                </a:solidFill>
                <a:latin typeface="Times New Roman"/>
                <a:ea typeface="Times New Roman"/>
                <a:cs typeface="Times New Roman"/>
                <a:sym typeface="Times New Roman"/>
              </a:rPr>
              <a:t>This is a 32-bit field used to identify and define the source. The value for this source identifier is a random number that is chosen by source itself. This mainly helps in solving conflict arises when two sources started with the same sequencing number.</a:t>
            </a:r>
            <a:endParaRPr/>
          </a:p>
        </p:txBody>
      </p:sp>
      <p:cxnSp>
        <p:nvCxnSpPr>
          <p:cNvPr id="1057" name="Google Shape;1057;p6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58" name="Google Shape;1058;p6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059" name="Google Shape;1059;p6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60" name="Google Shape;1060;p63"/>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061" name="Google Shape;1061;p6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6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067" name="Google Shape;1067;p6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068" name="Google Shape;1068;p6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069" name="Google Shape;1069;p64"/>
          <p:cNvSpPr txBox="1"/>
          <p:nvPr>
            <p:ph idx="4294967295" type="title"/>
          </p:nvPr>
        </p:nvSpPr>
        <p:spPr>
          <a:xfrm>
            <a:off x="991196" y="-65188"/>
            <a:ext cx="7772400" cy="8572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SzPts val="3600"/>
              <a:buNone/>
            </a:pPr>
            <a:r>
              <a:rPr lang="en-US" sz="3200">
                <a:latin typeface="Times New Roman"/>
                <a:ea typeface="Times New Roman"/>
                <a:cs typeface="Times New Roman"/>
                <a:sym typeface="Times New Roman"/>
              </a:rPr>
              <a:t>TCP: Error Control</a:t>
            </a:r>
            <a:endParaRPr sz="3200"/>
          </a:p>
        </p:txBody>
      </p:sp>
      <p:sp>
        <p:nvSpPr>
          <p:cNvPr id="1070" name="Google Shape;1070;p64"/>
          <p:cNvSpPr txBox="1"/>
          <p:nvPr/>
        </p:nvSpPr>
        <p:spPr>
          <a:xfrm>
            <a:off x="591145" y="732697"/>
            <a:ext cx="8515349"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2800" u="none" cap="none" strike="noStrike">
                <a:solidFill>
                  <a:srgbClr val="C00000"/>
                </a:solidFill>
                <a:latin typeface="Times New Roman"/>
                <a:ea typeface="Times New Roman"/>
                <a:cs typeface="Times New Roman"/>
                <a:sym typeface="Times New Roman"/>
              </a:rPr>
              <a:t>Error Control:-</a:t>
            </a:r>
            <a:endParaRPr b="1" i="0" sz="2800" u="none" cap="none" strike="noStrike">
              <a:solidFill>
                <a:srgbClr val="C00000"/>
              </a:solidFill>
              <a:latin typeface="Times New Roman"/>
              <a:ea typeface="Times New Roman"/>
              <a:cs typeface="Times New Roman"/>
              <a:sym typeface="Times New Roman"/>
            </a:endParaRPr>
          </a:p>
        </p:txBody>
      </p:sp>
      <p:sp>
        <p:nvSpPr>
          <p:cNvPr id="1071" name="Google Shape;1071;p64"/>
          <p:cNvSpPr txBox="1"/>
          <p:nvPr/>
        </p:nvSpPr>
        <p:spPr>
          <a:xfrm>
            <a:off x="669728" y="1159497"/>
            <a:ext cx="4777343" cy="3469653"/>
          </a:xfrm>
          <a:prstGeom prst="rect">
            <a:avLst/>
          </a:prstGeom>
          <a:noFill/>
          <a:ln>
            <a:noFill/>
          </a:ln>
        </p:spPr>
        <p:txBody>
          <a:bodyPr anchorCtr="0" anchor="t" bIns="34275" lIns="68575" spcFirstLastPara="1" rIns="68575" wrap="square" tIns="34275">
            <a:noAutofit/>
          </a:bodyPr>
          <a:lstStyle/>
          <a:p>
            <a:pPr indent="-182880" lvl="0" marL="182880" marR="0" rtl="0" algn="just">
              <a:lnSpc>
                <a:spcPct val="80000"/>
              </a:lnSpc>
              <a:spcBef>
                <a:spcPts val="600"/>
              </a:spcBef>
              <a:spcAft>
                <a:spcPts val="0"/>
              </a:spcAft>
              <a:buClr>
                <a:srgbClr val="CC0000"/>
              </a:buClr>
              <a:buSzPts val="2100"/>
              <a:buFont typeface="Noto Sans"/>
              <a:buChar char="⮚"/>
            </a:pPr>
            <a:r>
              <a:rPr b="0" i="0" lang="en-US" sz="2000" u="none" cap="none" strike="noStrike">
                <a:solidFill>
                  <a:srgbClr val="000066"/>
                </a:solidFill>
                <a:latin typeface="Times New Roman"/>
                <a:ea typeface="Times New Roman"/>
                <a:cs typeface="Times New Roman"/>
                <a:sym typeface="Times New Roman"/>
              </a:rPr>
              <a:t>The heart of the error control mechanism is the </a:t>
            </a:r>
            <a:r>
              <a:rPr b="1" i="0" lang="en-US" sz="2000" u="none" cap="none" strike="noStrike">
                <a:solidFill>
                  <a:srgbClr val="0070C0"/>
                </a:solidFill>
                <a:latin typeface="Times New Roman"/>
                <a:ea typeface="Times New Roman"/>
                <a:cs typeface="Times New Roman"/>
                <a:sym typeface="Times New Roman"/>
              </a:rPr>
              <a:t>retransmission of segments.</a:t>
            </a:r>
            <a:endParaRPr b="1" i="0" sz="2000" u="none" cap="none" strike="noStrike">
              <a:solidFill>
                <a:srgbClr val="0070C0"/>
              </a:solidFill>
              <a:latin typeface="Times New Roman"/>
              <a:ea typeface="Times New Roman"/>
              <a:cs typeface="Times New Roman"/>
              <a:sym typeface="Times New Roman"/>
            </a:endParaRPr>
          </a:p>
          <a:p>
            <a:pPr indent="-182880" lvl="0" marL="182880" marR="0" rtl="0" algn="just">
              <a:lnSpc>
                <a:spcPct val="80000"/>
              </a:lnSpc>
              <a:spcBef>
                <a:spcPts val="1200"/>
              </a:spcBef>
              <a:spcAft>
                <a:spcPts val="0"/>
              </a:spcAft>
              <a:buClr>
                <a:srgbClr val="CC0000"/>
              </a:buClr>
              <a:buSzPts val="2100"/>
              <a:buFont typeface="Noto Sans"/>
              <a:buChar char="⮚"/>
            </a:pPr>
            <a:r>
              <a:rPr b="0" i="0" lang="en-US" sz="2000" u="none" cap="none" strike="noStrike">
                <a:solidFill>
                  <a:srgbClr val="C00000"/>
                </a:solidFill>
                <a:latin typeface="Times New Roman"/>
                <a:ea typeface="Times New Roman"/>
                <a:cs typeface="Times New Roman"/>
                <a:sym typeface="Times New Roman"/>
              </a:rPr>
              <a:t>When retransmission is possible?: </a:t>
            </a:r>
            <a:r>
              <a:rPr b="1" i="0" lang="en-US" sz="2000" u="none" cap="none" strike="noStrike">
                <a:solidFill>
                  <a:schemeClr val="dk1"/>
                </a:solidFill>
                <a:latin typeface="Times New Roman"/>
                <a:ea typeface="Times New Roman"/>
                <a:cs typeface="Times New Roman"/>
                <a:sym typeface="Times New Roman"/>
              </a:rPr>
              <a:t>When a segment is sent, it is stored in a queue until it is acknowledged.</a:t>
            </a:r>
            <a:endParaRPr b="1" i="0" sz="2000" u="none" cap="none" strike="noStrike">
              <a:solidFill>
                <a:schemeClr val="dk1"/>
              </a:solidFill>
              <a:latin typeface="Times New Roman"/>
              <a:ea typeface="Times New Roman"/>
              <a:cs typeface="Times New Roman"/>
              <a:sym typeface="Times New Roman"/>
            </a:endParaRPr>
          </a:p>
          <a:p>
            <a:pPr indent="-254000" lvl="1" marL="1005839" marR="0" rtl="0" algn="just">
              <a:lnSpc>
                <a:spcPct val="80000"/>
              </a:lnSpc>
              <a:spcBef>
                <a:spcPts val="1200"/>
              </a:spcBef>
              <a:spcAft>
                <a:spcPts val="0"/>
              </a:spcAft>
              <a:buClr>
                <a:srgbClr val="CC0000"/>
              </a:buClr>
              <a:buSzPts val="1800"/>
              <a:buFont typeface="Noto Sans"/>
              <a:buChar char="✔"/>
            </a:pPr>
            <a:r>
              <a:rPr b="1" i="0" lang="en-US" sz="2000" u="none" cap="none" strike="noStrike">
                <a:solidFill>
                  <a:srgbClr val="C00000"/>
                </a:solidFill>
                <a:latin typeface="Times New Roman"/>
                <a:ea typeface="Times New Roman"/>
                <a:cs typeface="Times New Roman"/>
                <a:sym typeface="Times New Roman"/>
              </a:rPr>
              <a:t>When the retransmission timer expires</a:t>
            </a:r>
            <a:r>
              <a:rPr b="1" i="0" lang="en-US" sz="2000" u="none" cap="none" strike="noStrike">
                <a:solidFill>
                  <a:srgbClr val="000066"/>
                </a:solidFill>
                <a:latin typeface="Times New Roman"/>
                <a:ea typeface="Times New Roman"/>
                <a:cs typeface="Times New Roman"/>
                <a:sym typeface="Times New Roman"/>
              </a:rPr>
              <a:t>, </a:t>
            </a:r>
            <a:r>
              <a:rPr b="0" i="0" lang="en-US" sz="2400" u="none" cap="none" strike="noStrike">
                <a:solidFill>
                  <a:srgbClr val="000066"/>
                </a:solidFill>
                <a:latin typeface="Times New Roman"/>
                <a:ea typeface="Times New Roman"/>
                <a:cs typeface="Times New Roman"/>
                <a:sym typeface="Times New Roman"/>
              </a:rPr>
              <a:t>or</a:t>
            </a:r>
            <a:endParaRPr b="0" i="0" sz="2400" u="none" cap="none" strike="noStrike">
              <a:solidFill>
                <a:srgbClr val="000000"/>
              </a:solidFill>
              <a:latin typeface="Times New Roman"/>
              <a:ea typeface="Times New Roman"/>
              <a:cs typeface="Times New Roman"/>
              <a:sym typeface="Times New Roman"/>
            </a:endParaRPr>
          </a:p>
          <a:p>
            <a:pPr indent="-254000" lvl="1" marL="1005839" marR="0" rtl="0" algn="just">
              <a:lnSpc>
                <a:spcPct val="80000"/>
              </a:lnSpc>
              <a:spcBef>
                <a:spcPts val="1200"/>
              </a:spcBef>
              <a:spcAft>
                <a:spcPts val="0"/>
              </a:spcAft>
              <a:buClr>
                <a:srgbClr val="CC0000"/>
              </a:buClr>
              <a:buSzPts val="1800"/>
              <a:buFont typeface="Noto Sans"/>
              <a:buChar char="✔"/>
            </a:pPr>
            <a:r>
              <a:rPr b="0" i="0" lang="en-US" sz="2000" u="none" cap="none" strike="noStrike">
                <a:solidFill>
                  <a:srgbClr val="000066"/>
                </a:solidFill>
                <a:latin typeface="Times New Roman"/>
                <a:ea typeface="Times New Roman"/>
                <a:cs typeface="Times New Roman"/>
                <a:sym typeface="Times New Roman"/>
              </a:rPr>
              <a:t>When the sender receives </a:t>
            </a:r>
            <a:r>
              <a:rPr b="1" i="0" lang="en-US" sz="2400" u="none" cap="none" strike="noStrike">
                <a:solidFill>
                  <a:schemeClr val="dk1"/>
                </a:solidFill>
                <a:latin typeface="Times New Roman"/>
                <a:ea typeface="Times New Roman"/>
                <a:cs typeface="Times New Roman"/>
                <a:sym typeface="Times New Roman"/>
              </a:rPr>
              <a:t>three duplicate ACKs</a:t>
            </a:r>
            <a:r>
              <a:rPr b="1"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rgbClr val="000066"/>
                </a:solidFill>
                <a:latin typeface="Times New Roman"/>
                <a:ea typeface="Times New Roman"/>
                <a:cs typeface="Times New Roman"/>
                <a:sym typeface="Times New Roman"/>
              </a:rPr>
              <a:t>for the first segment in the queue, that segment is retransmitted.</a:t>
            </a:r>
            <a:endParaRPr b="0" i="0" sz="2000" u="none" cap="none" strike="noStrike">
              <a:solidFill>
                <a:srgbClr val="000000"/>
              </a:solidFill>
              <a:latin typeface="Times New Roman"/>
              <a:ea typeface="Times New Roman"/>
              <a:cs typeface="Times New Roman"/>
              <a:sym typeface="Times New Roman"/>
            </a:endParaRPr>
          </a:p>
          <a:p>
            <a:pPr indent="-127000" lvl="0" marL="330200" marR="0" rtl="0" algn="just">
              <a:lnSpc>
                <a:spcPct val="80000"/>
              </a:lnSpc>
              <a:spcBef>
                <a:spcPts val="1700"/>
              </a:spcBef>
              <a:spcAft>
                <a:spcPts val="0"/>
              </a:spcAft>
              <a:buClr>
                <a:srgbClr val="CC0000"/>
              </a:buClr>
              <a:buSzPts val="2100"/>
              <a:buFont typeface="Noto Sans"/>
              <a:buNone/>
            </a:pPr>
            <a:r>
              <a:t/>
            </a:r>
            <a:endParaRPr b="1" i="0" sz="2000" u="none" cap="none" strike="noStrike">
              <a:solidFill>
                <a:srgbClr val="000066"/>
              </a:solidFill>
              <a:latin typeface="Calibri"/>
              <a:ea typeface="Calibri"/>
              <a:cs typeface="Calibri"/>
              <a:sym typeface="Calibri"/>
            </a:endParaRPr>
          </a:p>
        </p:txBody>
      </p:sp>
      <p:cxnSp>
        <p:nvCxnSpPr>
          <p:cNvPr id="1072" name="Google Shape;1072;p6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73" name="Google Shape;1073;p6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074" name="Google Shape;1074;p6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75" name="Google Shape;1075;p6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076" name="Google Shape;1076;p6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pic>
        <p:nvPicPr>
          <p:cNvPr id="1077" name="Google Shape;1077;p64"/>
          <p:cNvPicPr preferRelativeResize="0"/>
          <p:nvPr/>
        </p:nvPicPr>
        <p:blipFill rotWithShape="1">
          <a:blip r:embed="rId4">
            <a:alphaModFix/>
          </a:blip>
          <a:srcRect b="0" l="0" r="0" t="0"/>
          <a:stretch/>
        </p:blipFill>
        <p:spPr>
          <a:xfrm>
            <a:off x="5457786" y="792062"/>
            <a:ext cx="3509233" cy="3787958"/>
          </a:xfrm>
          <a:prstGeom prst="rect">
            <a:avLst/>
          </a:prstGeom>
          <a:noFill/>
          <a:ln>
            <a:noFill/>
          </a:ln>
        </p:spPr>
      </p:pic>
      <p:sp>
        <p:nvSpPr>
          <p:cNvPr id="1078" name="Google Shape;1078;p64"/>
          <p:cNvSpPr/>
          <p:nvPr/>
        </p:nvSpPr>
        <p:spPr>
          <a:xfrm>
            <a:off x="5057735" y="849686"/>
            <a:ext cx="1324007"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202124"/>
                </a:solidFill>
                <a:latin typeface="arial"/>
                <a:ea typeface="arial"/>
                <a:cs typeface="arial"/>
                <a:sym typeface="arial"/>
              </a:rPr>
              <a:t>Retransmission Time Out</a:t>
            </a:r>
            <a:endParaRPr b="0" i="0" sz="105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6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084" name="Google Shape;1084;p6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085" name="Google Shape;1085;p6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086" name="Google Shape;1086;p65"/>
          <p:cNvSpPr txBox="1"/>
          <p:nvPr>
            <p:ph idx="4294967295" type="title"/>
          </p:nvPr>
        </p:nvSpPr>
        <p:spPr>
          <a:xfrm>
            <a:off x="991196" y="-62664"/>
            <a:ext cx="7772400" cy="8572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SzPts val="3600"/>
              <a:buNone/>
            </a:pPr>
            <a:r>
              <a:rPr lang="en-US" sz="3200">
                <a:latin typeface="Times New Roman"/>
                <a:ea typeface="Times New Roman"/>
                <a:cs typeface="Times New Roman"/>
                <a:sym typeface="Times New Roman"/>
              </a:rPr>
              <a:t>TCP: Error Control (Cntd.)</a:t>
            </a:r>
            <a:endParaRPr sz="3200"/>
          </a:p>
        </p:txBody>
      </p:sp>
      <p:sp>
        <p:nvSpPr>
          <p:cNvPr id="1087" name="Google Shape;1087;p65"/>
          <p:cNvSpPr/>
          <p:nvPr/>
        </p:nvSpPr>
        <p:spPr>
          <a:xfrm>
            <a:off x="695075" y="813222"/>
            <a:ext cx="8337257" cy="2246769"/>
          </a:xfrm>
          <a:prstGeom prst="rect">
            <a:avLst/>
          </a:prstGeom>
          <a:solidFill>
            <a:srgbClr val="E4E8ED"/>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TCP is a reliable transport layer protocol. TCP provides reliability using </a:t>
            </a:r>
            <a:r>
              <a:rPr b="1" i="0" lang="en-US" sz="2000" u="none" cap="none" strike="noStrike">
                <a:solidFill>
                  <a:srgbClr val="C00000"/>
                </a:solidFill>
                <a:latin typeface="Times New Roman"/>
                <a:ea typeface="Times New Roman"/>
                <a:cs typeface="Times New Roman"/>
                <a:sym typeface="Times New Roman"/>
              </a:rPr>
              <a:t>error control. </a:t>
            </a:r>
            <a:endParaRPr b="1" i="0" sz="2000" u="none" cap="none" strike="noStrike">
              <a:solidFill>
                <a:srgbClr val="C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002060"/>
                </a:solidFill>
                <a:latin typeface="Times New Roman"/>
                <a:ea typeface="Times New Roman"/>
                <a:cs typeface="Times New Roman"/>
                <a:sym typeface="Times New Roman"/>
              </a:rPr>
              <a:t>Error control includes mechanisms for detecting----</a:t>
            </a:r>
            <a:endParaRPr/>
          </a:p>
          <a:p>
            <a:pPr indent="-342900" lvl="0" marL="34290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Times New Roman"/>
                <a:ea typeface="Times New Roman"/>
                <a:cs typeface="Times New Roman"/>
                <a:sym typeface="Times New Roman"/>
              </a:rPr>
              <a:t>Corrupted segments.</a:t>
            </a:r>
            <a:endParaRPr/>
          </a:p>
          <a:p>
            <a:pPr indent="-342900" lvl="0" marL="34290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Times New Roman"/>
                <a:ea typeface="Times New Roman"/>
                <a:cs typeface="Times New Roman"/>
                <a:sym typeface="Times New Roman"/>
              </a:rPr>
              <a:t>Lost segments.</a:t>
            </a:r>
            <a:endParaRPr/>
          </a:p>
          <a:p>
            <a:pPr indent="-342900" lvl="0" marL="34290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Times New Roman"/>
                <a:ea typeface="Times New Roman"/>
                <a:cs typeface="Times New Roman"/>
                <a:sym typeface="Times New Roman"/>
              </a:rPr>
              <a:t>Out-of-order segments.</a:t>
            </a:r>
            <a:endParaRPr/>
          </a:p>
          <a:p>
            <a:pPr indent="-342900" lvl="0" marL="34290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Times New Roman"/>
                <a:ea typeface="Times New Roman"/>
                <a:cs typeface="Times New Roman"/>
                <a:sym typeface="Times New Roman"/>
              </a:rPr>
              <a:t>Duplicated segments.</a:t>
            </a:r>
            <a:endParaRPr b="0" i="0" sz="2000" u="none" cap="none" strike="noStrike">
              <a:solidFill>
                <a:srgbClr val="000000"/>
              </a:solidFill>
              <a:latin typeface="Times New Roman"/>
              <a:ea typeface="Times New Roman"/>
              <a:cs typeface="Times New Roman"/>
              <a:sym typeface="Times New Roman"/>
            </a:endParaRPr>
          </a:p>
        </p:txBody>
      </p:sp>
      <p:sp>
        <p:nvSpPr>
          <p:cNvPr id="1088" name="Google Shape;1088;p65"/>
          <p:cNvSpPr/>
          <p:nvPr/>
        </p:nvSpPr>
        <p:spPr>
          <a:xfrm>
            <a:off x="695074" y="3059991"/>
            <a:ext cx="8337258" cy="1631216"/>
          </a:xfrm>
          <a:prstGeom prst="rect">
            <a:avLst/>
          </a:prstGeom>
          <a:solidFill>
            <a:srgbClr val="D8DFEF"/>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Error detection and correction tools:</a:t>
            </a:r>
            <a:r>
              <a:rPr b="0" i="0" lang="en-US" sz="2000" u="none" cap="none" strike="noStrike">
                <a:solidFill>
                  <a:srgbClr val="333333"/>
                </a:solidFill>
                <a:latin typeface="Times New Roman"/>
                <a:ea typeface="Times New Roman"/>
                <a:cs typeface="Times New Roman"/>
                <a:sym typeface="Times New Roman"/>
              </a:rPr>
              <a:t> in TCP is achieved through the use of </a:t>
            </a:r>
            <a:r>
              <a:rPr b="1" i="0" lang="en-US" sz="2000" u="none" cap="none" strike="noStrike">
                <a:solidFill>
                  <a:srgbClr val="C00000"/>
                </a:solidFill>
                <a:latin typeface="Times New Roman"/>
                <a:ea typeface="Times New Roman"/>
                <a:cs typeface="Times New Roman"/>
                <a:sym typeface="Times New Roman"/>
              </a:rPr>
              <a:t>three simple tools:</a:t>
            </a:r>
            <a:r>
              <a:rPr b="0" i="0" lang="en-US" sz="2000" u="none" cap="none" strike="noStrike">
                <a:solidFill>
                  <a:srgbClr val="333333"/>
                </a:solidFill>
                <a:latin typeface="Times New Roman"/>
                <a:ea typeface="Times New Roman"/>
                <a:cs typeface="Times New Roman"/>
                <a:sym typeface="Times New Roman"/>
              </a:rPr>
              <a:t> </a:t>
            </a:r>
            <a:endParaRPr/>
          </a:p>
          <a:p>
            <a:pPr indent="-342900" lvl="0" marL="34290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chemeClr val="dk1"/>
                </a:solidFill>
                <a:latin typeface="Times New Roman"/>
                <a:ea typeface="Times New Roman"/>
                <a:cs typeface="Times New Roman"/>
                <a:sym typeface="Times New Roman"/>
              </a:rPr>
              <a:t>Checksum.</a:t>
            </a:r>
            <a:endParaRPr/>
          </a:p>
          <a:p>
            <a:pPr indent="-342900" lvl="0" marL="34290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chemeClr val="dk1"/>
                </a:solidFill>
                <a:latin typeface="Times New Roman"/>
                <a:ea typeface="Times New Roman"/>
                <a:cs typeface="Times New Roman"/>
                <a:sym typeface="Times New Roman"/>
              </a:rPr>
              <a:t>Acknowledgment.</a:t>
            </a:r>
            <a:endParaRPr/>
          </a:p>
          <a:p>
            <a:pPr indent="-342900" lvl="0" marL="34290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chemeClr val="dk1"/>
                </a:solidFill>
                <a:latin typeface="Times New Roman"/>
                <a:ea typeface="Times New Roman"/>
                <a:cs typeface="Times New Roman"/>
                <a:sym typeface="Times New Roman"/>
              </a:rPr>
              <a:t>Time-out.</a:t>
            </a:r>
            <a:endParaRPr b="0" i="0" sz="2000" u="none" cap="none" strike="noStrike">
              <a:solidFill>
                <a:schemeClr val="dk1"/>
              </a:solidFill>
              <a:latin typeface="Times New Roman"/>
              <a:ea typeface="Times New Roman"/>
              <a:cs typeface="Times New Roman"/>
              <a:sym typeface="Times New Roman"/>
            </a:endParaRPr>
          </a:p>
        </p:txBody>
      </p:sp>
      <p:cxnSp>
        <p:nvCxnSpPr>
          <p:cNvPr id="1089" name="Google Shape;1089;p65"/>
          <p:cNvCxnSpPr/>
          <p:nvPr/>
        </p:nvCxnSpPr>
        <p:spPr>
          <a:xfrm flipH="1" rot="10800000">
            <a:off x="41077" y="723384"/>
            <a:ext cx="9144000" cy="20782"/>
          </a:xfrm>
          <a:prstGeom prst="straightConnector1">
            <a:avLst/>
          </a:prstGeom>
          <a:noFill/>
          <a:ln cap="flat" cmpd="sng" w="9525">
            <a:solidFill>
              <a:srgbClr val="00B050"/>
            </a:solidFill>
            <a:prstDash val="solid"/>
            <a:round/>
            <a:headEnd len="sm" w="sm" type="none"/>
            <a:tailEnd len="sm" w="sm" type="none"/>
          </a:ln>
        </p:spPr>
      </p:cxnSp>
      <p:sp>
        <p:nvSpPr>
          <p:cNvPr id="1090" name="Google Shape;1090;p65"/>
          <p:cNvSpPr/>
          <p:nvPr/>
        </p:nvSpPr>
        <p:spPr>
          <a:xfrm>
            <a:off x="109539" y="4776991"/>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091" name="Google Shape;1091;p65"/>
          <p:cNvCxnSpPr/>
          <p:nvPr/>
        </p:nvCxnSpPr>
        <p:spPr>
          <a:xfrm>
            <a:off x="-7737" y="4707934"/>
            <a:ext cx="9144000" cy="0"/>
          </a:xfrm>
          <a:prstGeom prst="straightConnector1">
            <a:avLst/>
          </a:prstGeom>
          <a:noFill/>
          <a:ln cap="flat" cmpd="sng" w="15875">
            <a:solidFill>
              <a:srgbClr val="00B050"/>
            </a:solidFill>
            <a:prstDash val="solid"/>
            <a:round/>
            <a:headEnd len="sm" w="sm" type="none"/>
            <a:tailEnd len="sm" w="sm" type="none"/>
          </a:ln>
        </p:spPr>
      </p:cxnSp>
      <p:pic>
        <p:nvPicPr>
          <p:cNvPr id="1092" name="Google Shape;1092;p65"/>
          <p:cNvPicPr preferRelativeResize="0"/>
          <p:nvPr/>
        </p:nvPicPr>
        <p:blipFill rotWithShape="1">
          <a:blip r:embed="rId3">
            <a:alphaModFix/>
          </a:blip>
          <a:srcRect b="0" l="0" r="0" t="0"/>
          <a:stretch/>
        </p:blipFill>
        <p:spPr>
          <a:xfrm>
            <a:off x="41822" y="56749"/>
            <a:ext cx="538608" cy="597579"/>
          </a:xfrm>
          <a:prstGeom prst="rect">
            <a:avLst/>
          </a:prstGeom>
          <a:noFill/>
          <a:ln>
            <a:noFill/>
          </a:ln>
        </p:spPr>
      </p:pic>
      <p:cxnSp>
        <p:nvCxnSpPr>
          <p:cNvPr id="1093" name="Google Shape;1093;p65"/>
          <p:cNvCxnSpPr/>
          <p:nvPr/>
        </p:nvCxnSpPr>
        <p:spPr>
          <a:xfrm flipH="1">
            <a:off x="580429" y="19526"/>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6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099" name="Google Shape;1099;p6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100" name="Google Shape;1100;p6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101" name="Google Shape;1101;p66"/>
          <p:cNvSpPr txBox="1"/>
          <p:nvPr>
            <p:ph idx="4294967295" type="title"/>
          </p:nvPr>
        </p:nvSpPr>
        <p:spPr>
          <a:xfrm>
            <a:off x="726877" y="-8764"/>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b="1" lang="en-US" sz="4000">
                <a:solidFill>
                  <a:srgbClr val="C00000"/>
                </a:solidFill>
                <a:latin typeface="Times New Roman"/>
                <a:ea typeface="Times New Roman"/>
                <a:cs typeface="Times New Roman"/>
                <a:sym typeface="Times New Roman"/>
              </a:rPr>
              <a:t>TCP: Error Control </a:t>
            </a:r>
            <a:r>
              <a:rPr lang="en-US" sz="1800">
                <a:solidFill>
                  <a:srgbClr val="C00000"/>
                </a:solidFill>
                <a:latin typeface="Times New Roman"/>
                <a:ea typeface="Times New Roman"/>
                <a:cs typeface="Times New Roman"/>
                <a:sym typeface="Times New Roman"/>
              </a:rPr>
              <a:t>(Cntd.)</a:t>
            </a:r>
            <a:endParaRPr sz="1800">
              <a:solidFill>
                <a:srgbClr val="C00000"/>
              </a:solidFill>
            </a:endParaRPr>
          </a:p>
        </p:txBody>
      </p:sp>
      <p:sp>
        <p:nvSpPr>
          <p:cNvPr id="1102" name="Google Shape;1102;p66"/>
          <p:cNvSpPr/>
          <p:nvPr/>
        </p:nvSpPr>
        <p:spPr>
          <a:xfrm>
            <a:off x="686419" y="3164124"/>
            <a:ext cx="8354569" cy="1508105"/>
          </a:xfrm>
          <a:prstGeom prst="rect">
            <a:avLst/>
          </a:prstGeom>
          <a:solidFill>
            <a:srgbClr val="DDEBEE"/>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Retransmission : </a:t>
            </a:r>
            <a:r>
              <a:rPr b="0" i="0" lang="en-US" sz="1800" u="none" cap="none" strike="noStrike">
                <a:solidFill>
                  <a:schemeClr val="dk1"/>
                </a:solidFill>
                <a:latin typeface="Times New Roman"/>
                <a:ea typeface="Times New Roman"/>
                <a:cs typeface="Times New Roman"/>
                <a:sym typeface="Times New Roman"/>
              </a:rPr>
              <a:t>The </a:t>
            </a:r>
            <a:r>
              <a:rPr b="1" i="0" lang="en-US" sz="1800" u="none" cap="none" strike="noStrike">
                <a:solidFill>
                  <a:srgbClr val="C00000"/>
                </a:solidFill>
                <a:latin typeface="Times New Roman"/>
                <a:ea typeface="Times New Roman"/>
                <a:cs typeface="Times New Roman"/>
                <a:sym typeface="Times New Roman"/>
              </a:rPr>
              <a:t>heart of the error control mechanism </a:t>
            </a:r>
            <a:r>
              <a:rPr b="0" i="0" lang="en-US" sz="1800" u="none" cap="none" strike="noStrike">
                <a:solidFill>
                  <a:schemeClr val="dk1"/>
                </a:solidFill>
                <a:latin typeface="Times New Roman"/>
                <a:ea typeface="Times New Roman"/>
                <a:cs typeface="Times New Roman"/>
                <a:sym typeface="Times New Roman"/>
              </a:rPr>
              <a:t>is the retransmission of segments. When a segment is </a:t>
            </a:r>
            <a:r>
              <a:rPr b="1" i="0" lang="en-US" sz="1800" u="none" cap="none" strike="noStrike">
                <a:solidFill>
                  <a:schemeClr val="dk1"/>
                </a:solidFill>
                <a:latin typeface="Times New Roman"/>
                <a:ea typeface="Times New Roman"/>
                <a:cs typeface="Times New Roman"/>
                <a:sym typeface="Times New Roman"/>
              </a:rPr>
              <a:t>corrupted, lost, or delayed, it is retransmitted</a:t>
            </a:r>
            <a:r>
              <a:rPr b="0" i="0" lang="en-US" sz="1800" u="none" cap="none" strike="noStrike">
                <a:solidFill>
                  <a:schemeClr val="dk1"/>
                </a:solidFill>
                <a:latin typeface="Times New Roman"/>
                <a:ea typeface="Times New Roman"/>
                <a:cs typeface="Times New Roman"/>
                <a:sym typeface="Times New Roman"/>
              </a:rPr>
              <a:t>. </a:t>
            </a:r>
            <a:endParaRPr/>
          </a:p>
          <a:p>
            <a:pPr indent="0" lvl="0" marL="0" marR="0" rtl="0" algn="just">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In modern implementations, a segment is retransmitted on two occasions: </a:t>
            </a:r>
            <a:endParaRPr/>
          </a:p>
          <a:p>
            <a:pPr indent="-285750" lvl="0" marL="285750" marR="0" rtl="0" algn="just">
              <a:lnSpc>
                <a:spcPct val="100000"/>
              </a:lnSpc>
              <a:spcBef>
                <a:spcPts val="0"/>
              </a:spcBef>
              <a:spcAft>
                <a:spcPts val="0"/>
              </a:spcAft>
              <a:buClr>
                <a:srgbClr val="000000"/>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When a retransmission timer expires or </a:t>
            </a:r>
            <a:endParaRPr/>
          </a:p>
          <a:p>
            <a:pPr indent="-285750" lvl="0" marL="285750" marR="0" rtl="0" algn="just">
              <a:lnSpc>
                <a:spcPct val="100000"/>
              </a:lnSpc>
              <a:spcBef>
                <a:spcPts val="0"/>
              </a:spcBef>
              <a:spcAft>
                <a:spcPts val="0"/>
              </a:spcAft>
              <a:buClr>
                <a:srgbClr val="000000"/>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When the sender receives three duplicate ACKs.</a:t>
            </a:r>
            <a:r>
              <a:rPr b="0" i="0" lang="en-US"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p:txBody>
      </p:sp>
      <p:sp>
        <p:nvSpPr>
          <p:cNvPr id="1103" name="Google Shape;1103;p66"/>
          <p:cNvSpPr/>
          <p:nvPr/>
        </p:nvSpPr>
        <p:spPr>
          <a:xfrm>
            <a:off x="686419" y="2123067"/>
            <a:ext cx="8354568" cy="954107"/>
          </a:xfrm>
          <a:prstGeom prst="rect">
            <a:avLst/>
          </a:prstGeom>
          <a:solidFill>
            <a:srgbClr val="E4E8ED"/>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Acknowledgment :</a:t>
            </a:r>
            <a:r>
              <a:rPr b="0" i="0" lang="en-US" sz="1800" u="none" cap="none" strike="noStrike">
                <a:solidFill>
                  <a:srgbClr val="333333"/>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TCP uses acknowledgments to confirm the receipt of data segments. Control segments that carry no data but consume a sequence number are also acknowledged. </a:t>
            </a:r>
            <a:r>
              <a:rPr b="1" i="0" lang="en-US" sz="1800" u="none" cap="none" strike="noStrike">
                <a:solidFill>
                  <a:schemeClr val="dk1"/>
                </a:solidFill>
                <a:latin typeface="Times New Roman"/>
                <a:ea typeface="Times New Roman"/>
                <a:cs typeface="Times New Roman"/>
                <a:sym typeface="Times New Roman"/>
              </a:rPr>
              <a:t>ACK segments are never acknowledged.</a:t>
            </a:r>
            <a:endParaRPr/>
          </a:p>
        </p:txBody>
      </p:sp>
      <p:sp>
        <p:nvSpPr>
          <p:cNvPr id="1104" name="Google Shape;1104;p66"/>
          <p:cNvSpPr/>
          <p:nvPr/>
        </p:nvSpPr>
        <p:spPr>
          <a:xfrm>
            <a:off x="686419" y="848486"/>
            <a:ext cx="8354568" cy="1231106"/>
          </a:xfrm>
          <a:prstGeom prst="rect">
            <a:avLst/>
          </a:prstGeom>
          <a:solidFill>
            <a:srgbClr val="D8DFEF"/>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Checksum :</a:t>
            </a:r>
            <a:r>
              <a:rPr b="0" i="0" lang="en-US" sz="1800" u="none" cap="none" strike="noStrike">
                <a:solidFill>
                  <a:srgbClr val="333333"/>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Each segment includes a checksum field which is used to check for a corrupted segment. If the segment is corrupted, it is discarded by the destination TCP and is considered as lost. TCP uses a </a:t>
            </a:r>
            <a:r>
              <a:rPr b="1" i="0" lang="en-US" sz="1800" u="none" cap="none" strike="noStrike">
                <a:solidFill>
                  <a:srgbClr val="00B050"/>
                </a:solidFill>
                <a:latin typeface="Times New Roman"/>
                <a:ea typeface="Times New Roman"/>
                <a:cs typeface="Times New Roman"/>
                <a:sym typeface="Times New Roman"/>
              </a:rPr>
              <a:t>16-bit checksum </a:t>
            </a:r>
            <a:r>
              <a:rPr b="0" i="0" lang="en-US" sz="1800" u="none" cap="none" strike="noStrike">
                <a:solidFill>
                  <a:schemeClr val="dk1"/>
                </a:solidFill>
                <a:latin typeface="Times New Roman"/>
                <a:ea typeface="Times New Roman"/>
                <a:cs typeface="Times New Roman"/>
                <a:sym typeface="Times New Roman"/>
              </a:rPr>
              <a:t>that is mandatory in every segment.</a:t>
            </a:r>
            <a:endParaRPr b="0" i="0" sz="1800" u="none" cap="none" strike="noStrike">
              <a:solidFill>
                <a:schemeClr val="dk1"/>
              </a:solidFill>
              <a:latin typeface="Times New Roman"/>
              <a:ea typeface="Times New Roman"/>
              <a:cs typeface="Times New Roman"/>
              <a:sym typeface="Times New Roman"/>
            </a:endParaRPr>
          </a:p>
        </p:txBody>
      </p:sp>
      <p:cxnSp>
        <p:nvCxnSpPr>
          <p:cNvPr id="1105" name="Google Shape;1105;p6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06" name="Google Shape;1106;p6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07" name="Google Shape;1107;p6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08" name="Google Shape;1108;p6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109" name="Google Shape;1109;p6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6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115" name="Google Shape;1115;p6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116" name="Google Shape;1116;p6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117" name="Google Shape;1117;p67"/>
          <p:cNvSpPr txBox="1"/>
          <p:nvPr>
            <p:ph idx="4294967295" type="title"/>
          </p:nvPr>
        </p:nvSpPr>
        <p:spPr>
          <a:xfrm>
            <a:off x="754379" y="0"/>
            <a:ext cx="7772400" cy="8572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SzPts val="3600"/>
              <a:buNone/>
            </a:pPr>
            <a:r>
              <a:rPr lang="en-US" sz="2800">
                <a:latin typeface="Times New Roman"/>
                <a:ea typeface="Times New Roman"/>
                <a:cs typeface="Times New Roman"/>
                <a:sym typeface="Times New Roman"/>
              </a:rPr>
              <a:t>TCP: Error Control (Cntd.)</a:t>
            </a:r>
            <a:endParaRPr sz="2800"/>
          </a:p>
        </p:txBody>
      </p:sp>
      <p:sp>
        <p:nvSpPr>
          <p:cNvPr id="1118" name="Google Shape;1118;p67"/>
          <p:cNvSpPr txBox="1"/>
          <p:nvPr/>
        </p:nvSpPr>
        <p:spPr>
          <a:xfrm>
            <a:off x="543889" y="832674"/>
            <a:ext cx="8515349" cy="285749"/>
          </a:xfrm>
          <a:prstGeom prst="rect">
            <a:avLst/>
          </a:prstGeom>
          <a:noFill/>
          <a:ln>
            <a:noFill/>
          </a:ln>
        </p:spPr>
        <p:txBody>
          <a:bodyPr anchorCtr="0" anchor="t" bIns="34275" lIns="68575" spcFirstLastPara="1" rIns="68575" wrap="square" tIns="34275">
            <a:noAutofit/>
          </a:bodyPr>
          <a:lstStyle/>
          <a:p>
            <a:pPr indent="-215900" lvl="0" marL="292100" marR="0" rtl="0" algn="l">
              <a:lnSpc>
                <a:spcPct val="80000"/>
              </a:lnSpc>
              <a:spcBef>
                <a:spcPts val="0"/>
              </a:spcBef>
              <a:spcAft>
                <a:spcPts val="0"/>
              </a:spcAft>
              <a:buClr>
                <a:srgbClr val="CC0000"/>
              </a:buClr>
              <a:buSzPts val="1800"/>
              <a:buFont typeface="Arial"/>
              <a:buChar char="•"/>
            </a:pPr>
            <a:r>
              <a:rPr b="1" i="0" lang="en-US" sz="2000" u="none" cap="none" strike="noStrike">
                <a:solidFill>
                  <a:srgbClr val="FF0000"/>
                </a:solidFill>
                <a:latin typeface="Times New Roman"/>
                <a:ea typeface="Times New Roman"/>
                <a:cs typeface="Times New Roman"/>
                <a:sym typeface="Times New Roman"/>
              </a:rPr>
              <a:t>Error Control (Cntd.): Scenarios  </a:t>
            </a:r>
            <a:r>
              <a:rPr b="1" i="0" lang="en-US" sz="2000" u="none" cap="none" strike="noStrike">
                <a:solidFill>
                  <a:srgbClr val="000066"/>
                </a:solidFill>
                <a:latin typeface="Times New Roman"/>
                <a:ea typeface="Times New Roman"/>
                <a:cs typeface="Times New Roman"/>
                <a:sym typeface="Times New Roman"/>
              </a:rPr>
              <a:t>Normal operation</a:t>
            </a:r>
            <a:endParaRPr b="0" i="0" sz="1200" u="none" cap="none" strike="noStrike">
              <a:solidFill>
                <a:srgbClr val="000000"/>
              </a:solidFill>
              <a:latin typeface="Times New Roman"/>
              <a:ea typeface="Times New Roman"/>
              <a:cs typeface="Times New Roman"/>
              <a:sym typeface="Times New Roman"/>
            </a:endParaRPr>
          </a:p>
          <a:p>
            <a:pPr indent="-101600" lvl="0" marL="292100" marR="0" rtl="0" algn="l">
              <a:lnSpc>
                <a:spcPct val="80000"/>
              </a:lnSpc>
              <a:spcBef>
                <a:spcPts val="0"/>
              </a:spcBef>
              <a:spcAft>
                <a:spcPts val="0"/>
              </a:spcAft>
              <a:buClr>
                <a:srgbClr val="CC0000"/>
              </a:buClr>
              <a:buSzPts val="1800"/>
              <a:buFont typeface="Arial"/>
              <a:buNone/>
            </a:pPr>
            <a:r>
              <a:t/>
            </a:r>
            <a:endParaRPr b="1" i="0" sz="2000" u="none" cap="none" strike="noStrike">
              <a:solidFill>
                <a:srgbClr val="000066"/>
              </a:solidFill>
              <a:latin typeface="Times New Roman"/>
              <a:ea typeface="Times New Roman"/>
              <a:cs typeface="Times New Roman"/>
              <a:sym typeface="Times New Roman"/>
            </a:endParaRPr>
          </a:p>
        </p:txBody>
      </p:sp>
      <p:pic>
        <p:nvPicPr>
          <p:cNvPr id="1119" name="Google Shape;1119;p67"/>
          <p:cNvPicPr preferRelativeResize="0"/>
          <p:nvPr/>
        </p:nvPicPr>
        <p:blipFill rotWithShape="1">
          <a:blip r:embed="rId3">
            <a:alphaModFix/>
          </a:blip>
          <a:srcRect b="5389" l="2035" r="0" t="6414"/>
          <a:stretch/>
        </p:blipFill>
        <p:spPr>
          <a:xfrm>
            <a:off x="708420" y="1265055"/>
            <a:ext cx="7421881" cy="3457604"/>
          </a:xfrm>
          <a:prstGeom prst="rect">
            <a:avLst/>
          </a:prstGeom>
          <a:noFill/>
          <a:ln>
            <a:noFill/>
          </a:ln>
        </p:spPr>
      </p:pic>
      <p:cxnSp>
        <p:nvCxnSpPr>
          <p:cNvPr id="1120" name="Google Shape;1120;p6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21" name="Google Shape;1121;p6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22" name="Google Shape;1122;p6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23" name="Google Shape;1123;p6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124" name="Google Shape;1124;p6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6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130" name="Google Shape;1130;p6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131" name="Google Shape;1131;p6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132" name="Google Shape;1132;p68"/>
          <p:cNvSpPr txBox="1"/>
          <p:nvPr>
            <p:ph idx="4294967295" type="title"/>
          </p:nvPr>
        </p:nvSpPr>
        <p:spPr>
          <a:xfrm>
            <a:off x="726877" y="-82815"/>
            <a:ext cx="7772400" cy="8572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SzPts val="3600"/>
              <a:buNone/>
            </a:pPr>
            <a:r>
              <a:rPr lang="en-US" sz="3200">
                <a:latin typeface="Times New Roman"/>
                <a:ea typeface="Times New Roman"/>
                <a:cs typeface="Times New Roman"/>
                <a:sym typeface="Times New Roman"/>
              </a:rPr>
              <a:t>TCP: Error Control (Cntd.)</a:t>
            </a:r>
            <a:endParaRPr sz="3200"/>
          </a:p>
        </p:txBody>
      </p:sp>
      <p:sp>
        <p:nvSpPr>
          <p:cNvPr id="1133" name="Google Shape;1133;p68"/>
          <p:cNvSpPr txBox="1"/>
          <p:nvPr/>
        </p:nvSpPr>
        <p:spPr>
          <a:xfrm>
            <a:off x="553721" y="791232"/>
            <a:ext cx="2392680"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1800" u="none" cap="none" strike="noStrike">
                <a:solidFill>
                  <a:srgbClr val="FF0000"/>
                </a:solidFill>
                <a:latin typeface="Calibri"/>
                <a:ea typeface="Calibri"/>
                <a:cs typeface="Calibri"/>
                <a:sym typeface="Calibri"/>
              </a:rPr>
              <a:t>Retransmission (Cntd.)</a:t>
            </a:r>
            <a:endParaRPr b="1" i="0" sz="1800" u="none" cap="none" strike="noStrike">
              <a:solidFill>
                <a:srgbClr val="000066"/>
              </a:solidFill>
              <a:latin typeface="Calibri"/>
              <a:ea typeface="Calibri"/>
              <a:cs typeface="Calibri"/>
              <a:sym typeface="Calibri"/>
            </a:endParaRPr>
          </a:p>
        </p:txBody>
      </p:sp>
      <p:sp>
        <p:nvSpPr>
          <p:cNvPr id="1134" name="Google Shape;1134;p68"/>
          <p:cNvSpPr/>
          <p:nvPr/>
        </p:nvSpPr>
        <p:spPr>
          <a:xfrm>
            <a:off x="624409" y="1076981"/>
            <a:ext cx="3147060" cy="3502497"/>
          </a:xfrm>
          <a:prstGeom prst="rect">
            <a:avLst/>
          </a:prstGeom>
          <a:solidFill>
            <a:srgbClr val="E4E8ED"/>
          </a:solidFill>
          <a:ln>
            <a:noFill/>
          </a:ln>
        </p:spPr>
        <p:txBody>
          <a:bodyPr anchorCtr="0" anchor="t" bIns="45700" lIns="91425" spcFirstLastPara="1" rIns="91425" wrap="square" tIns="45700">
            <a:spAutoFit/>
          </a:bodyPr>
          <a:lstStyle/>
          <a:p>
            <a:pPr indent="0" lvl="0" marL="76200" marR="0" rtl="0" algn="just">
              <a:lnSpc>
                <a:spcPct val="80000"/>
              </a:lnSpc>
              <a:spcBef>
                <a:spcPts val="0"/>
              </a:spcBef>
              <a:spcAft>
                <a:spcPts val="0"/>
              </a:spcAft>
              <a:buNone/>
            </a:pPr>
            <a:r>
              <a:rPr b="1" i="0" lang="en-US" sz="1800" u="none" cap="none" strike="noStrike">
                <a:solidFill>
                  <a:srgbClr val="000066"/>
                </a:solidFill>
                <a:latin typeface="Times New Roman"/>
                <a:ea typeface="Times New Roman"/>
                <a:cs typeface="Times New Roman"/>
                <a:sym typeface="Times New Roman"/>
              </a:rPr>
              <a:t>Retransmission after retransmission time-out </a:t>
            </a:r>
            <a:r>
              <a:rPr b="1" i="0" lang="en-US" sz="1800" u="none" cap="none" strike="noStrike">
                <a:solidFill>
                  <a:srgbClr val="C00000"/>
                </a:solidFill>
                <a:latin typeface="Times New Roman"/>
                <a:ea typeface="Times New Roman"/>
                <a:cs typeface="Times New Roman"/>
                <a:sym typeface="Times New Roman"/>
              </a:rPr>
              <a:t>(RTO):</a:t>
            </a:r>
            <a:endParaRPr b="1" i="0" sz="1800" u="none" cap="none" strike="noStrike">
              <a:solidFill>
                <a:srgbClr val="C00000"/>
              </a:solidFill>
              <a:latin typeface="Times New Roman"/>
              <a:ea typeface="Times New Roman"/>
              <a:cs typeface="Times New Roman"/>
              <a:sym typeface="Times New Roman"/>
            </a:endParaRPr>
          </a:p>
          <a:p>
            <a:pPr indent="-285750" lvl="1" marL="377190" marR="0" rtl="0" algn="just">
              <a:lnSpc>
                <a:spcPct val="80000"/>
              </a:lnSpc>
              <a:spcBef>
                <a:spcPts val="800"/>
              </a:spcBef>
              <a:spcAft>
                <a:spcPts val="0"/>
              </a:spcAft>
              <a:buClr>
                <a:srgbClr val="CC0000"/>
              </a:buClr>
              <a:buSzPts val="1500"/>
              <a:buFont typeface="Arial"/>
              <a:buChar char="•"/>
            </a:pPr>
            <a:r>
              <a:rPr b="0" i="0" lang="en-US" sz="1800" u="none" cap="none" strike="noStrike">
                <a:solidFill>
                  <a:srgbClr val="000066"/>
                </a:solidFill>
                <a:latin typeface="Times New Roman"/>
                <a:ea typeface="Times New Roman"/>
                <a:cs typeface="Times New Roman"/>
                <a:sym typeface="Times New Roman"/>
              </a:rPr>
              <a:t>Sending TCP maintains one retransmission time-out (RTO) for each connection.</a:t>
            </a:r>
            <a:endParaRPr b="0" i="0" sz="1800" u="none" cap="none" strike="noStrike">
              <a:solidFill>
                <a:srgbClr val="000066"/>
              </a:solidFill>
              <a:latin typeface="Times New Roman"/>
              <a:ea typeface="Times New Roman"/>
              <a:cs typeface="Times New Roman"/>
              <a:sym typeface="Times New Roman"/>
            </a:endParaRPr>
          </a:p>
          <a:p>
            <a:pPr indent="-285750" lvl="1" marL="377190" marR="0" rtl="0" algn="just">
              <a:lnSpc>
                <a:spcPct val="80000"/>
              </a:lnSpc>
              <a:spcBef>
                <a:spcPts val="800"/>
              </a:spcBef>
              <a:spcAft>
                <a:spcPts val="0"/>
              </a:spcAft>
              <a:buClr>
                <a:srgbClr val="CC0000"/>
              </a:buClr>
              <a:buSzPts val="1500"/>
              <a:buFont typeface="Arial"/>
              <a:buChar char="•"/>
            </a:pPr>
            <a:r>
              <a:rPr b="0" i="0" lang="en-US" sz="1800" u="none" cap="none" strike="noStrike">
                <a:solidFill>
                  <a:srgbClr val="000066"/>
                </a:solidFill>
                <a:latin typeface="Times New Roman"/>
                <a:ea typeface="Times New Roman"/>
                <a:cs typeface="Times New Roman"/>
                <a:sym typeface="Times New Roman"/>
              </a:rPr>
              <a:t>When the timer matures, i.e. times out, TCP resends the segment.</a:t>
            </a:r>
            <a:endParaRPr b="0" i="0" sz="1800" u="none" cap="none" strike="noStrike">
              <a:solidFill>
                <a:srgbClr val="000066"/>
              </a:solidFill>
              <a:latin typeface="Times New Roman"/>
              <a:ea typeface="Times New Roman"/>
              <a:cs typeface="Times New Roman"/>
              <a:sym typeface="Times New Roman"/>
            </a:endParaRPr>
          </a:p>
          <a:p>
            <a:pPr indent="-285750" lvl="1" marL="377190" marR="0" rtl="0" algn="just">
              <a:lnSpc>
                <a:spcPct val="80000"/>
              </a:lnSpc>
              <a:spcBef>
                <a:spcPts val="800"/>
              </a:spcBef>
              <a:spcAft>
                <a:spcPts val="0"/>
              </a:spcAft>
              <a:buClr>
                <a:srgbClr val="CC0000"/>
              </a:buClr>
              <a:buSzPts val="1500"/>
              <a:buFont typeface="Arial"/>
              <a:buChar char="•"/>
            </a:pPr>
            <a:r>
              <a:rPr b="0" i="0" lang="en-US" sz="1800" u="none" cap="none" strike="noStrike">
                <a:solidFill>
                  <a:srgbClr val="000066"/>
                </a:solidFill>
                <a:latin typeface="Times New Roman"/>
                <a:ea typeface="Times New Roman"/>
                <a:cs typeface="Times New Roman"/>
                <a:sym typeface="Times New Roman"/>
              </a:rPr>
              <a:t>The value of RTO is dynamic in TCP and is updated based on the round-trip time (RTT) of segments.</a:t>
            </a:r>
            <a:endParaRPr/>
          </a:p>
        </p:txBody>
      </p:sp>
      <p:pic>
        <p:nvPicPr>
          <p:cNvPr id="1135" name="Google Shape;1135;p68"/>
          <p:cNvPicPr preferRelativeResize="0"/>
          <p:nvPr/>
        </p:nvPicPr>
        <p:blipFill rotWithShape="1">
          <a:blip r:embed="rId3">
            <a:alphaModFix/>
          </a:blip>
          <a:srcRect b="0" l="0" r="0" t="0"/>
          <a:stretch/>
        </p:blipFill>
        <p:spPr>
          <a:xfrm>
            <a:off x="3916562" y="805747"/>
            <a:ext cx="5219701" cy="3977880"/>
          </a:xfrm>
          <a:prstGeom prst="rect">
            <a:avLst/>
          </a:prstGeom>
          <a:noFill/>
          <a:ln>
            <a:noFill/>
          </a:ln>
        </p:spPr>
      </p:pic>
      <p:cxnSp>
        <p:nvCxnSpPr>
          <p:cNvPr id="1136" name="Google Shape;1136;p6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37" name="Google Shape;1137;p6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38" name="Google Shape;1138;p6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39" name="Google Shape;1139;p6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140" name="Google Shape;1140;p6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6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146" name="Google Shape;1146;p6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147" name="Google Shape;1147;p6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148" name="Google Shape;1148;p69"/>
          <p:cNvSpPr txBox="1"/>
          <p:nvPr>
            <p:ph idx="4294967295" type="title"/>
          </p:nvPr>
        </p:nvSpPr>
        <p:spPr>
          <a:xfrm>
            <a:off x="731772" y="-57989"/>
            <a:ext cx="7772400" cy="8572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SzPts val="3600"/>
              <a:buNone/>
            </a:pPr>
            <a:r>
              <a:rPr lang="en-US" sz="3200">
                <a:latin typeface="Times New Roman"/>
                <a:ea typeface="Times New Roman"/>
                <a:cs typeface="Times New Roman"/>
                <a:sym typeface="Times New Roman"/>
              </a:rPr>
              <a:t>TCP: Error Control (Cntd.)</a:t>
            </a:r>
            <a:endParaRPr sz="3200"/>
          </a:p>
        </p:txBody>
      </p:sp>
      <p:sp>
        <p:nvSpPr>
          <p:cNvPr id="1149" name="Google Shape;1149;p69"/>
          <p:cNvSpPr txBox="1"/>
          <p:nvPr/>
        </p:nvSpPr>
        <p:spPr>
          <a:xfrm>
            <a:off x="591145" y="799261"/>
            <a:ext cx="2392680"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1800" u="none" cap="none" strike="noStrike">
                <a:solidFill>
                  <a:srgbClr val="FF0000"/>
                </a:solidFill>
                <a:latin typeface="Calibri"/>
                <a:ea typeface="Calibri"/>
                <a:cs typeface="Calibri"/>
                <a:sym typeface="Calibri"/>
              </a:rPr>
              <a:t>Retransmission (Cntd.)</a:t>
            </a:r>
            <a:endParaRPr b="1" i="0" sz="1800" u="none" cap="none" strike="noStrike">
              <a:solidFill>
                <a:srgbClr val="000066"/>
              </a:solidFill>
              <a:latin typeface="Calibri"/>
              <a:ea typeface="Calibri"/>
              <a:cs typeface="Calibri"/>
              <a:sym typeface="Calibri"/>
            </a:endParaRPr>
          </a:p>
        </p:txBody>
      </p:sp>
      <p:sp>
        <p:nvSpPr>
          <p:cNvPr id="1150" name="Google Shape;1150;p69"/>
          <p:cNvSpPr/>
          <p:nvPr/>
        </p:nvSpPr>
        <p:spPr>
          <a:xfrm>
            <a:off x="708420" y="1175868"/>
            <a:ext cx="2948940" cy="2677656"/>
          </a:xfrm>
          <a:prstGeom prst="rect">
            <a:avLst/>
          </a:prstGeom>
          <a:solidFill>
            <a:srgbClr val="E4E8ED"/>
          </a:solidFill>
          <a:ln>
            <a:noFill/>
          </a:ln>
        </p:spPr>
        <p:txBody>
          <a:bodyPr anchorCtr="0" anchor="t" bIns="45700" lIns="91425" spcFirstLastPara="1" rIns="91425" wrap="square" tIns="45700">
            <a:spAutoFit/>
          </a:bodyPr>
          <a:lstStyle/>
          <a:p>
            <a:pPr indent="0" lvl="0" marL="76200" marR="0" rtl="0" algn="l">
              <a:lnSpc>
                <a:spcPct val="80000"/>
              </a:lnSpc>
              <a:spcBef>
                <a:spcPts val="0"/>
              </a:spcBef>
              <a:spcAft>
                <a:spcPts val="0"/>
              </a:spcAft>
              <a:buNone/>
            </a:pPr>
            <a:r>
              <a:rPr b="1" i="0" lang="en-US" sz="2400" u="none" cap="none" strike="noStrike">
                <a:solidFill>
                  <a:srgbClr val="000066"/>
                </a:solidFill>
                <a:latin typeface="Times New Roman"/>
                <a:ea typeface="Times New Roman"/>
                <a:cs typeface="Times New Roman"/>
                <a:sym typeface="Times New Roman"/>
              </a:rPr>
              <a:t>Retransmission after retransmission time-out (RTO): </a:t>
            </a:r>
            <a:endParaRPr/>
          </a:p>
          <a:p>
            <a:pPr indent="0" lvl="0" marL="76200" marR="0" rtl="0" algn="l">
              <a:lnSpc>
                <a:spcPct val="80000"/>
              </a:lnSpc>
              <a:spcBef>
                <a:spcPts val="0"/>
              </a:spcBef>
              <a:spcAft>
                <a:spcPts val="0"/>
              </a:spcAft>
              <a:buNone/>
            </a:pPr>
            <a:r>
              <a:t/>
            </a:r>
            <a:endParaRPr b="0" i="0" sz="2400" u="none" cap="none" strike="noStrike">
              <a:solidFill>
                <a:srgbClr val="000066"/>
              </a:solidFill>
              <a:latin typeface="Times New Roman"/>
              <a:ea typeface="Times New Roman"/>
              <a:cs typeface="Times New Roman"/>
              <a:sym typeface="Times New Roman"/>
            </a:endParaRPr>
          </a:p>
          <a:p>
            <a:pPr indent="0" lvl="0" marL="76200" marR="0" rtl="0" algn="l">
              <a:lnSpc>
                <a:spcPct val="80000"/>
              </a:lnSpc>
              <a:spcBef>
                <a:spcPts val="0"/>
              </a:spcBef>
              <a:spcAft>
                <a:spcPts val="0"/>
              </a:spcAft>
              <a:buNone/>
            </a:pPr>
            <a:r>
              <a:rPr b="0" i="0" lang="en-US" sz="2400" u="none" cap="none" strike="noStrike">
                <a:solidFill>
                  <a:srgbClr val="000066"/>
                </a:solidFill>
                <a:latin typeface="Times New Roman"/>
                <a:ea typeface="Times New Roman"/>
                <a:cs typeface="Times New Roman"/>
                <a:sym typeface="Times New Roman"/>
              </a:rPr>
              <a:t>Lost acknowledgment corrected by resending a segment</a:t>
            </a:r>
            <a:endParaRPr/>
          </a:p>
          <a:p>
            <a:pPr indent="0" lvl="0" marL="76200" marR="0" rtl="0" algn="l">
              <a:lnSpc>
                <a:spcPct val="80000"/>
              </a:lnSpc>
              <a:spcBef>
                <a:spcPts val="0"/>
              </a:spcBef>
              <a:spcAft>
                <a:spcPts val="0"/>
              </a:spcAft>
              <a:buNone/>
            </a:pPr>
            <a:r>
              <a:t/>
            </a:r>
            <a:endParaRPr b="1" i="0" sz="1800" u="none" cap="none" strike="noStrike">
              <a:solidFill>
                <a:srgbClr val="000000"/>
              </a:solidFill>
              <a:latin typeface="Times New Roman"/>
              <a:ea typeface="Times New Roman"/>
              <a:cs typeface="Times New Roman"/>
              <a:sym typeface="Times New Roman"/>
            </a:endParaRPr>
          </a:p>
        </p:txBody>
      </p:sp>
      <p:pic>
        <p:nvPicPr>
          <p:cNvPr id="1151" name="Google Shape;1151;p69"/>
          <p:cNvPicPr preferRelativeResize="0"/>
          <p:nvPr/>
        </p:nvPicPr>
        <p:blipFill rotWithShape="1">
          <a:blip r:embed="rId3">
            <a:alphaModFix/>
          </a:blip>
          <a:srcRect b="0" l="0" r="0" t="0"/>
          <a:stretch/>
        </p:blipFill>
        <p:spPr>
          <a:xfrm>
            <a:off x="3658720" y="914348"/>
            <a:ext cx="5239474" cy="3477954"/>
          </a:xfrm>
          <a:prstGeom prst="rect">
            <a:avLst/>
          </a:prstGeom>
          <a:noFill/>
          <a:ln>
            <a:noFill/>
          </a:ln>
        </p:spPr>
      </p:pic>
      <p:cxnSp>
        <p:nvCxnSpPr>
          <p:cNvPr id="1152" name="Google Shape;1152;p6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53" name="Google Shape;1153;p6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54" name="Google Shape;1154;p6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55" name="Google Shape;1155;p6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156" name="Google Shape;1156;p6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65" name="Google Shape;165;p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CN Module 3 PPT     T6   2021-22   </a:t>
            </a:r>
            <a:endParaRPr b="1" sz="800">
              <a:solidFill>
                <a:schemeClr val="dk1"/>
              </a:solidFill>
              <a:latin typeface="Times New Roman"/>
              <a:ea typeface="Times New Roman"/>
              <a:cs typeface="Times New Roman"/>
              <a:sym typeface="Times New Roman"/>
            </a:endParaRPr>
          </a:p>
        </p:txBody>
      </p:sp>
      <p:sp>
        <p:nvSpPr>
          <p:cNvPr id="166" name="Google Shape;166;p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67" name="Google Shape;167;p7"/>
          <p:cNvSpPr txBox="1"/>
          <p:nvPr>
            <p:ph idx="4294967295" type="title"/>
          </p:nvPr>
        </p:nvSpPr>
        <p:spPr>
          <a:xfrm>
            <a:off x="2111375" y="0"/>
            <a:ext cx="7032625" cy="727075"/>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002060"/>
              </a:buClr>
              <a:buSzPts val="3200"/>
              <a:buNone/>
            </a:pPr>
            <a:r>
              <a:rPr lang="en-US" sz="3200">
                <a:latin typeface="Times New Roman"/>
                <a:ea typeface="Times New Roman"/>
                <a:cs typeface="Times New Roman"/>
                <a:sym typeface="Times New Roman"/>
              </a:rPr>
              <a:t>Transport Layer:  </a:t>
            </a:r>
            <a:r>
              <a:rPr b="1" lang="en-US" sz="3200">
                <a:solidFill>
                  <a:srgbClr val="002060"/>
                </a:solidFill>
                <a:latin typeface="Times New Roman"/>
                <a:ea typeface="Times New Roman"/>
                <a:cs typeface="Times New Roman"/>
                <a:sym typeface="Times New Roman"/>
              </a:rPr>
              <a:t>Contents</a:t>
            </a:r>
            <a:endParaRPr>
              <a:latin typeface="Times New Roman"/>
              <a:ea typeface="Times New Roman"/>
              <a:cs typeface="Times New Roman"/>
              <a:sym typeface="Times New Roman"/>
            </a:endParaRPr>
          </a:p>
        </p:txBody>
      </p:sp>
      <p:pic>
        <p:nvPicPr>
          <p:cNvPr id="168" name="Google Shape;168;p7"/>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graphicFrame>
        <p:nvGraphicFramePr>
          <p:cNvPr id="169" name="Google Shape;169;p7"/>
          <p:cNvGraphicFramePr/>
          <p:nvPr/>
        </p:nvGraphicFramePr>
        <p:xfrm>
          <a:off x="708420" y="814322"/>
          <a:ext cx="3000000" cy="3000000"/>
        </p:xfrm>
        <a:graphic>
          <a:graphicData uri="http://schemas.openxmlformats.org/drawingml/2006/table">
            <a:tbl>
              <a:tblPr>
                <a:noFill/>
                <a:tableStyleId>{E5922218-553D-4592-BD31-4360B2022110}</a:tableStyleId>
              </a:tblPr>
              <a:tblGrid>
                <a:gridCol w="8248550"/>
              </a:tblGrid>
              <a:tr h="2926150">
                <a:tc>
                  <a:txBody>
                    <a:bodyPr/>
                    <a:lstStyle/>
                    <a:p>
                      <a:pPr indent="-342900" lvl="0" marL="342900" marR="0" rtl="0" algn="l">
                        <a:lnSpc>
                          <a:spcPct val="115000"/>
                        </a:lnSpc>
                        <a:spcBef>
                          <a:spcPts val="0"/>
                        </a:spcBef>
                        <a:spcAft>
                          <a:spcPts val="0"/>
                        </a:spcAft>
                        <a:buClr>
                          <a:srgbClr val="000000"/>
                        </a:buClr>
                        <a:buSzPts val="2200"/>
                        <a:buFont typeface="Noto Sans Symbols"/>
                        <a:buChar char="⮚"/>
                      </a:pPr>
                      <a:r>
                        <a:rPr lang="en-US" sz="2200" u="none" cap="none" strike="noStrike">
                          <a:latin typeface="Times New Roman"/>
                          <a:ea typeface="Times New Roman"/>
                          <a:cs typeface="Times New Roman"/>
                          <a:sym typeface="Times New Roman"/>
                        </a:rPr>
                        <a:t>Services</a:t>
                      </a:r>
                      <a:endParaRPr/>
                    </a:p>
                    <a:p>
                      <a:pPr indent="-342900" lvl="0" marL="342900" marR="0" rtl="0" algn="l">
                        <a:lnSpc>
                          <a:spcPct val="115000"/>
                        </a:lnSpc>
                        <a:spcBef>
                          <a:spcPts val="0"/>
                        </a:spcBef>
                        <a:spcAft>
                          <a:spcPts val="0"/>
                        </a:spcAft>
                        <a:buClr>
                          <a:srgbClr val="000000"/>
                        </a:buClr>
                        <a:buSzPts val="2000"/>
                        <a:buFont typeface="Noto Sans Symbols"/>
                        <a:buChar char="⮚"/>
                      </a:pPr>
                      <a:r>
                        <a:rPr lang="en-US" sz="2000" u="none" cap="none" strike="noStrike">
                          <a:latin typeface="Times New Roman"/>
                          <a:ea typeface="Times New Roman"/>
                          <a:cs typeface="Times New Roman"/>
                          <a:sym typeface="Times New Roman"/>
                        </a:rPr>
                        <a:t>Multiplexing, Demultiplexing. </a:t>
                      </a:r>
                      <a:endParaRPr/>
                    </a:p>
                    <a:p>
                      <a:pPr indent="-342900" lvl="0" marL="342900" marR="0" rtl="0" algn="l">
                        <a:lnSpc>
                          <a:spcPct val="115000"/>
                        </a:lnSpc>
                        <a:spcBef>
                          <a:spcPts val="0"/>
                        </a:spcBef>
                        <a:spcAft>
                          <a:spcPts val="0"/>
                        </a:spcAft>
                        <a:buClr>
                          <a:srgbClr val="000000"/>
                        </a:buClr>
                        <a:buSzPts val="2200"/>
                        <a:buFont typeface="Noto Sans Symbols"/>
                        <a:buChar char="⮚"/>
                      </a:pPr>
                      <a:r>
                        <a:rPr lang="en-US" sz="2200" u="none" cap="none" strike="noStrike">
                          <a:latin typeface="Times New Roman"/>
                          <a:ea typeface="Times New Roman"/>
                          <a:cs typeface="Times New Roman"/>
                          <a:sym typeface="Times New Roman"/>
                        </a:rPr>
                        <a:t>Sockets</a:t>
                      </a:r>
                      <a:endParaRPr/>
                    </a:p>
                    <a:p>
                      <a:pPr indent="-342900" lvl="0" marL="342900" marR="0" rtl="0" algn="l">
                        <a:lnSpc>
                          <a:spcPct val="115000"/>
                        </a:lnSpc>
                        <a:spcBef>
                          <a:spcPts val="0"/>
                        </a:spcBef>
                        <a:spcAft>
                          <a:spcPts val="0"/>
                        </a:spcAft>
                        <a:buClr>
                          <a:srgbClr val="000000"/>
                        </a:buClr>
                        <a:buSzPts val="2000"/>
                        <a:buFont typeface="Noto Sans Symbols"/>
                        <a:buChar char="⮚"/>
                      </a:pPr>
                      <a:r>
                        <a:rPr lang="en-US" sz="2000" u="none" cap="none" strike="noStrike">
                          <a:latin typeface="Times New Roman"/>
                          <a:ea typeface="Times New Roman"/>
                          <a:cs typeface="Times New Roman"/>
                          <a:sym typeface="Times New Roman"/>
                        </a:rPr>
                        <a:t>UDP (</a:t>
                      </a:r>
                      <a:r>
                        <a:rPr b="1" i="0" lang="en-US" sz="2000" u="none" cap="none" strike="noStrike">
                          <a:solidFill>
                            <a:schemeClr val="dk1"/>
                          </a:solidFill>
                          <a:latin typeface="Times New Roman"/>
                          <a:ea typeface="Times New Roman"/>
                          <a:cs typeface="Times New Roman"/>
                          <a:sym typeface="Times New Roman"/>
                        </a:rPr>
                        <a:t>User Datagram Protocol </a:t>
                      </a:r>
                      <a:r>
                        <a:rPr lang="en-US" sz="2000" u="none" cap="none" strike="noStrike">
                          <a:latin typeface="Times New Roman"/>
                          <a:ea typeface="Times New Roman"/>
                          <a:cs typeface="Times New Roman"/>
                          <a:sym typeface="Times New Roman"/>
                        </a:rPr>
                        <a:t>), RTP (Real-Time Transport Protocol), TCP (</a:t>
                      </a:r>
                      <a:r>
                        <a:rPr b="1" i="0" lang="en-US" sz="2000" u="none" cap="none" strike="noStrike">
                          <a:solidFill>
                            <a:schemeClr val="dk1"/>
                          </a:solidFill>
                          <a:latin typeface="Times New Roman"/>
                          <a:ea typeface="Times New Roman"/>
                          <a:cs typeface="Times New Roman"/>
                          <a:sym typeface="Times New Roman"/>
                        </a:rPr>
                        <a:t>The Transmission Control Protocol</a:t>
                      </a:r>
                      <a:r>
                        <a:rPr lang="en-US" sz="2000" u="none" cap="none" strike="noStrike">
                          <a:latin typeface="Times New Roman"/>
                          <a:ea typeface="Times New Roman"/>
                          <a:cs typeface="Times New Roman"/>
                          <a:sym typeface="Times New Roman"/>
                        </a:rPr>
                        <a:t>): Services, Features, </a:t>
                      </a:r>
                      <a:r>
                        <a:rPr lang="en-US" sz="2200" u="none" cap="none" strike="noStrike">
                          <a:latin typeface="Times New Roman"/>
                          <a:ea typeface="Times New Roman"/>
                          <a:cs typeface="Times New Roman"/>
                          <a:sym typeface="Times New Roman"/>
                        </a:rPr>
                        <a:t>Segment </a:t>
                      </a:r>
                      <a:endParaRPr/>
                    </a:p>
                    <a:p>
                      <a:pPr indent="-342900" lvl="0" marL="342900" marR="0" rtl="0" algn="l">
                        <a:lnSpc>
                          <a:spcPct val="115000"/>
                        </a:lnSpc>
                        <a:spcBef>
                          <a:spcPts val="0"/>
                        </a:spcBef>
                        <a:spcAft>
                          <a:spcPts val="0"/>
                        </a:spcAft>
                        <a:buClr>
                          <a:srgbClr val="000000"/>
                        </a:buClr>
                        <a:buSzPts val="2200"/>
                        <a:buFont typeface="Noto Sans Symbols"/>
                        <a:buChar char="⮚"/>
                      </a:pPr>
                      <a:r>
                        <a:rPr lang="en-US" sz="2200" u="none" cap="none" strike="noStrike">
                          <a:latin typeface="Times New Roman"/>
                          <a:ea typeface="Times New Roman"/>
                          <a:cs typeface="Times New Roman"/>
                          <a:sym typeface="Times New Roman"/>
                        </a:rPr>
                        <a:t>TCP Connection (Three-Way Handshake) </a:t>
                      </a:r>
                      <a:endParaRPr/>
                    </a:p>
                    <a:p>
                      <a:pPr indent="-342900" lvl="0" marL="342900" marR="0" rtl="0" algn="l">
                        <a:lnSpc>
                          <a:spcPct val="115000"/>
                        </a:lnSpc>
                        <a:spcBef>
                          <a:spcPts val="0"/>
                        </a:spcBef>
                        <a:spcAft>
                          <a:spcPts val="0"/>
                        </a:spcAft>
                        <a:buClr>
                          <a:srgbClr val="000000"/>
                        </a:buClr>
                        <a:buSzPts val="2200"/>
                        <a:buFont typeface="Noto Sans Symbols"/>
                        <a:buChar char="⮚"/>
                      </a:pPr>
                      <a:r>
                        <a:rPr lang="en-US" sz="2200" u="none" cap="none" strike="noStrike">
                          <a:latin typeface="Times New Roman"/>
                          <a:ea typeface="Times New Roman"/>
                          <a:cs typeface="Times New Roman"/>
                          <a:sym typeface="Times New Roman"/>
                        </a:rPr>
                        <a:t>Flow Control and buffering (Sliding Window)</a:t>
                      </a:r>
                      <a:endParaRPr/>
                    </a:p>
                    <a:p>
                      <a:pPr indent="-342900" lvl="0" marL="342900" marR="0" rtl="0" algn="l">
                        <a:lnSpc>
                          <a:spcPct val="115000"/>
                        </a:lnSpc>
                        <a:spcBef>
                          <a:spcPts val="0"/>
                        </a:spcBef>
                        <a:spcAft>
                          <a:spcPts val="0"/>
                        </a:spcAft>
                        <a:buClr>
                          <a:srgbClr val="000000"/>
                        </a:buClr>
                        <a:buSzPts val="2200"/>
                        <a:buFont typeface="Noto Sans Symbols"/>
                        <a:buChar char="⮚"/>
                      </a:pPr>
                      <a:r>
                        <a:rPr lang="en-US" sz="2200" u="none" cap="none" strike="noStrike">
                          <a:latin typeface="Times New Roman"/>
                          <a:ea typeface="Times New Roman"/>
                          <a:cs typeface="Times New Roman"/>
                          <a:sym typeface="Times New Roman"/>
                        </a:rPr>
                        <a:t>Flow and Congestion Control (Leaky Bucket, Token Bucket)</a:t>
                      </a:r>
                      <a:endParaRPr/>
                    </a:p>
                    <a:p>
                      <a:pPr indent="-342900" lvl="0" marL="342900" marR="0" rtl="0" algn="l">
                        <a:lnSpc>
                          <a:spcPct val="115000"/>
                        </a:lnSpc>
                        <a:spcBef>
                          <a:spcPts val="0"/>
                        </a:spcBef>
                        <a:spcAft>
                          <a:spcPts val="0"/>
                        </a:spcAft>
                        <a:buClr>
                          <a:srgbClr val="000000"/>
                        </a:buClr>
                        <a:buSzPts val="2200"/>
                        <a:buFont typeface="Noto Sans Symbols"/>
                        <a:buChar char="⮚"/>
                      </a:pPr>
                      <a:r>
                        <a:rPr lang="en-US" sz="2200" u="none" cap="none" strike="noStrike">
                          <a:latin typeface="Times New Roman"/>
                          <a:ea typeface="Times New Roman"/>
                          <a:cs typeface="Times New Roman"/>
                          <a:sym typeface="Times New Roman"/>
                        </a:rPr>
                        <a:t>Quality of Service (QoS)</a:t>
                      </a:r>
                      <a:endParaRPr sz="2200" u="none" cap="none" strike="noStrike">
                        <a:latin typeface="Times New Roman"/>
                        <a:ea typeface="Times New Roman"/>
                        <a:cs typeface="Times New Roman"/>
                        <a:sym typeface="Times New Roman"/>
                      </a:endParaRPr>
                    </a:p>
                  </a:txBody>
                  <a:tcPr marT="63500" marB="63500" marR="63500" marL="63500"/>
                </a:tc>
              </a:tr>
            </a:tbl>
          </a:graphicData>
        </a:graphic>
      </p:graphicFrame>
      <p:cxnSp>
        <p:nvCxnSpPr>
          <p:cNvPr id="170" name="Google Shape;170;p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1" name="Google Shape;171;p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2" name="Google Shape;172;p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3" name="Google Shape;173;p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7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162" name="Google Shape;1162;p7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163" name="Google Shape;1163;p7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164" name="Google Shape;1164;p70"/>
          <p:cNvSpPr txBox="1"/>
          <p:nvPr>
            <p:ph idx="4294967295" type="title"/>
          </p:nvPr>
        </p:nvSpPr>
        <p:spPr>
          <a:xfrm>
            <a:off x="726877" y="-51212"/>
            <a:ext cx="7772400" cy="8572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SzPts val="3600"/>
              <a:buNone/>
            </a:pPr>
            <a:r>
              <a:rPr lang="en-US" sz="3200">
                <a:latin typeface="Times New Roman"/>
                <a:ea typeface="Times New Roman"/>
                <a:cs typeface="Times New Roman"/>
                <a:sym typeface="Times New Roman"/>
              </a:rPr>
              <a:t>TCP: Error Control (Cntd.)</a:t>
            </a:r>
            <a:endParaRPr sz="3200"/>
          </a:p>
        </p:txBody>
      </p:sp>
      <p:sp>
        <p:nvSpPr>
          <p:cNvPr id="1165" name="Google Shape;1165;p70"/>
          <p:cNvSpPr/>
          <p:nvPr/>
        </p:nvSpPr>
        <p:spPr>
          <a:xfrm>
            <a:off x="628303" y="790452"/>
            <a:ext cx="3398520" cy="3994940"/>
          </a:xfrm>
          <a:prstGeom prst="rect">
            <a:avLst/>
          </a:prstGeom>
          <a:solidFill>
            <a:srgbClr val="DDEBEE"/>
          </a:solidFill>
          <a:ln>
            <a:noFill/>
          </a:ln>
        </p:spPr>
        <p:txBody>
          <a:bodyPr anchorCtr="0" anchor="t" bIns="45700" lIns="91425" spcFirstLastPara="1" rIns="91425" wrap="square" tIns="45700">
            <a:spAutoFit/>
          </a:bodyPr>
          <a:lstStyle/>
          <a:p>
            <a:pPr indent="0" lvl="0" marL="76200" marR="0" rtl="0" algn="l">
              <a:lnSpc>
                <a:spcPct val="80000"/>
              </a:lnSpc>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Retransmission after </a:t>
            </a:r>
            <a:r>
              <a:rPr b="1" i="0" lang="en-US" sz="1800" u="none" cap="none" strike="noStrike">
                <a:solidFill>
                  <a:srgbClr val="C00000"/>
                </a:solidFill>
                <a:latin typeface="Times New Roman"/>
                <a:ea typeface="Times New Roman"/>
                <a:cs typeface="Times New Roman"/>
                <a:sym typeface="Times New Roman"/>
              </a:rPr>
              <a:t>Three Duplicate ACK Segments</a:t>
            </a:r>
            <a:r>
              <a:rPr b="0" i="0" lang="en-US" sz="1800" u="none" cap="none" strike="noStrike">
                <a:solidFill>
                  <a:srgbClr val="000066"/>
                </a:solidFill>
                <a:latin typeface="Times New Roman"/>
                <a:ea typeface="Times New Roman"/>
                <a:cs typeface="Times New Roman"/>
                <a:sym typeface="Times New Roman"/>
              </a:rPr>
              <a:t>:</a:t>
            </a:r>
            <a:endParaRPr b="0" i="0" sz="1800" u="none" cap="none" strike="noStrike">
              <a:solidFill>
                <a:srgbClr val="000066"/>
              </a:solidFill>
              <a:latin typeface="Times New Roman"/>
              <a:ea typeface="Times New Roman"/>
              <a:cs typeface="Times New Roman"/>
              <a:sym typeface="Times New Roman"/>
            </a:endParaRPr>
          </a:p>
          <a:p>
            <a:pPr indent="-285750" lvl="1" marL="377190" marR="0" rtl="0" algn="l">
              <a:lnSpc>
                <a:spcPct val="80000"/>
              </a:lnSpc>
              <a:spcBef>
                <a:spcPts val="800"/>
              </a:spcBef>
              <a:spcAft>
                <a:spcPts val="0"/>
              </a:spcAft>
              <a:buClr>
                <a:srgbClr val="CC0000"/>
              </a:buClr>
              <a:buSzPts val="1500"/>
              <a:buFont typeface="Arial"/>
              <a:buChar char="•"/>
            </a:pPr>
            <a:r>
              <a:rPr b="0" i="0" lang="en-US" sz="1800" u="none" cap="none" strike="noStrike">
                <a:solidFill>
                  <a:srgbClr val="000066"/>
                </a:solidFill>
                <a:latin typeface="Times New Roman"/>
                <a:ea typeface="Times New Roman"/>
                <a:cs typeface="Times New Roman"/>
                <a:sym typeface="Times New Roman"/>
              </a:rPr>
              <a:t>Goal in this retransmission method is to allowing senders to retransmit without waiting for a time out.</a:t>
            </a:r>
            <a:endParaRPr b="0" i="0" sz="1800" u="none" cap="none" strike="noStrike">
              <a:solidFill>
                <a:srgbClr val="000066"/>
              </a:solidFill>
              <a:latin typeface="Times New Roman"/>
              <a:ea typeface="Times New Roman"/>
              <a:cs typeface="Times New Roman"/>
              <a:sym typeface="Times New Roman"/>
            </a:endParaRPr>
          </a:p>
          <a:p>
            <a:pPr indent="-285750" lvl="1" marL="377190" marR="0" rtl="0" algn="l">
              <a:lnSpc>
                <a:spcPct val="80000"/>
              </a:lnSpc>
              <a:spcBef>
                <a:spcPts val="800"/>
              </a:spcBef>
              <a:spcAft>
                <a:spcPts val="0"/>
              </a:spcAft>
              <a:buClr>
                <a:srgbClr val="CC0000"/>
              </a:buClr>
              <a:buSzPts val="1500"/>
              <a:buFont typeface="Arial"/>
              <a:buChar char="•"/>
            </a:pPr>
            <a:r>
              <a:rPr b="0" i="0" lang="en-US" sz="1800" u="none" cap="none" strike="noStrike">
                <a:solidFill>
                  <a:srgbClr val="000066"/>
                </a:solidFill>
                <a:latin typeface="Times New Roman"/>
                <a:ea typeface="Times New Roman"/>
                <a:cs typeface="Times New Roman"/>
                <a:sym typeface="Times New Roman"/>
              </a:rPr>
              <a:t>if three duplicate acknowledgments (i.e., an original ACK plus three exactly identical copies) arrive for a segment, the next segment is retransmitted without waiting for the time-out.</a:t>
            </a:r>
            <a:endParaRPr b="0" i="0" sz="1800" u="none" cap="none" strike="noStrike">
              <a:solidFill>
                <a:srgbClr val="000066"/>
              </a:solidFill>
              <a:latin typeface="Times New Roman"/>
              <a:ea typeface="Times New Roman"/>
              <a:cs typeface="Times New Roman"/>
              <a:sym typeface="Times New Roman"/>
            </a:endParaRPr>
          </a:p>
          <a:p>
            <a:pPr indent="-285750" lvl="1" marL="377190" marR="0" rtl="0" algn="l">
              <a:lnSpc>
                <a:spcPct val="80000"/>
              </a:lnSpc>
              <a:spcBef>
                <a:spcPts val="800"/>
              </a:spcBef>
              <a:spcAft>
                <a:spcPts val="0"/>
              </a:spcAft>
              <a:buClr>
                <a:srgbClr val="CC0000"/>
              </a:buClr>
              <a:buSzPts val="1500"/>
              <a:buFont typeface="Arial"/>
              <a:buChar char="•"/>
            </a:pPr>
            <a:r>
              <a:rPr b="1" i="0" lang="en-US" sz="1800" u="none" cap="none" strike="noStrike">
                <a:solidFill>
                  <a:srgbClr val="000066"/>
                </a:solidFill>
                <a:latin typeface="Times New Roman"/>
                <a:ea typeface="Times New Roman"/>
                <a:cs typeface="Times New Roman"/>
                <a:sym typeface="Times New Roman"/>
              </a:rPr>
              <a:t>This feature is called </a:t>
            </a:r>
            <a:r>
              <a:rPr b="1" i="0" lang="en-US" sz="2000" u="none" cap="none" strike="noStrike">
                <a:solidFill>
                  <a:schemeClr val="dk1"/>
                </a:solidFill>
                <a:latin typeface="Times New Roman"/>
                <a:ea typeface="Times New Roman"/>
                <a:cs typeface="Times New Roman"/>
                <a:sym typeface="Times New Roman"/>
              </a:rPr>
              <a:t>fast retransmission.</a:t>
            </a:r>
            <a:endParaRPr b="1" i="0" sz="1800" u="none" cap="none" strike="noStrike">
              <a:solidFill>
                <a:schemeClr val="dk1"/>
              </a:solidFill>
              <a:latin typeface="Calibri"/>
              <a:ea typeface="Calibri"/>
              <a:cs typeface="Calibri"/>
              <a:sym typeface="Calibri"/>
            </a:endParaRPr>
          </a:p>
        </p:txBody>
      </p:sp>
      <p:pic>
        <p:nvPicPr>
          <p:cNvPr id="1166" name="Google Shape;1166;p70"/>
          <p:cNvPicPr preferRelativeResize="0"/>
          <p:nvPr/>
        </p:nvPicPr>
        <p:blipFill rotWithShape="1">
          <a:blip r:embed="rId3">
            <a:alphaModFix/>
          </a:blip>
          <a:srcRect b="0" l="0" r="0" t="0"/>
          <a:stretch/>
        </p:blipFill>
        <p:spPr>
          <a:xfrm>
            <a:off x="4026823" y="812053"/>
            <a:ext cx="4873337" cy="3866364"/>
          </a:xfrm>
          <a:prstGeom prst="rect">
            <a:avLst/>
          </a:prstGeom>
          <a:noFill/>
          <a:ln>
            <a:noFill/>
          </a:ln>
        </p:spPr>
      </p:pic>
      <p:cxnSp>
        <p:nvCxnSpPr>
          <p:cNvPr id="1167" name="Google Shape;1167;p7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68" name="Google Shape;1168;p7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69" name="Google Shape;1169;p7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70" name="Google Shape;1170;p70"/>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171" name="Google Shape;1171;p7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7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177" name="Google Shape;1177;p7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178" name="Google Shape;1178;p7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179" name="Google Shape;1179;p71"/>
          <p:cNvSpPr txBox="1"/>
          <p:nvPr>
            <p:ph idx="4294967295" type="title"/>
          </p:nvPr>
        </p:nvSpPr>
        <p:spPr>
          <a:xfrm>
            <a:off x="1000122" y="206375"/>
            <a:ext cx="7772400" cy="360649"/>
          </a:xfrm>
          <a:prstGeom prst="rect">
            <a:avLst/>
          </a:prstGeom>
          <a:noFill/>
          <a:ln>
            <a:noFill/>
          </a:ln>
        </p:spPr>
        <p:txBody>
          <a:bodyPr anchorCtr="0" anchor="ctr" bIns="34275" lIns="68575" spcFirstLastPara="1" rIns="68575" wrap="square" tIns="34275">
            <a:noAutofit/>
          </a:bodyPr>
          <a:lstStyle/>
          <a:p>
            <a:pPr indent="0" lvl="0" marL="0" rtl="0" algn="l">
              <a:lnSpc>
                <a:spcPct val="85000"/>
              </a:lnSpc>
              <a:spcBef>
                <a:spcPts val="0"/>
              </a:spcBef>
              <a:spcAft>
                <a:spcPts val="0"/>
              </a:spcAft>
              <a:buSzPts val="3600"/>
              <a:buNone/>
            </a:pPr>
            <a:r>
              <a:rPr lang="en-US">
                <a:latin typeface="Times New Roman"/>
                <a:ea typeface="Times New Roman"/>
                <a:cs typeface="Times New Roman"/>
                <a:sym typeface="Times New Roman"/>
              </a:rPr>
              <a:t>TCP: Error Control (Cntd.)</a:t>
            </a:r>
            <a:endParaRPr/>
          </a:p>
        </p:txBody>
      </p:sp>
      <p:sp>
        <p:nvSpPr>
          <p:cNvPr id="1180" name="Google Shape;1180;p71"/>
          <p:cNvSpPr txBox="1"/>
          <p:nvPr/>
        </p:nvSpPr>
        <p:spPr>
          <a:xfrm>
            <a:off x="463154" y="838405"/>
            <a:ext cx="8515349" cy="285749"/>
          </a:xfrm>
          <a:prstGeom prst="rect">
            <a:avLst/>
          </a:prstGeom>
          <a:noFill/>
          <a:ln>
            <a:noFill/>
          </a:ln>
        </p:spPr>
        <p:txBody>
          <a:bodyPr anchorCtr="0" anchor="t" bIns="34275" lIns="68575" spcFirstLastPara="1" rIns="68575" wrap="square" tIns="34275">
            <a:noAutofit/>
          </a:bodyPr>
          <a:lstStyle/>
          <a:p>
            <a:pPr indent="-215900" lvl="0" marL="292100" marR="0" rtl="0" algn="l">
              <a:lnSpc>
                <a:spcPct val="80000"/>
              </a:lnSpc>
              <a:spcBef>
                <a:spcPts val="0"/>
              </a:spcBef>
              <a:spcAft>
                <a:spcPts val="0"/>
              </a:spcAft>
              <a:buClr>
                <a:srgbClr val="CC0000"/>
              </a:buClr>
              <a:buSzPts val="1800"/>
              <a:buFont typeface="Arial"/>
              <a:buChar char="•"/>
            </a:pPr>
            <a:r>
              <a:rPr b="1" i="0" lang="en-US" sz="2400" u="none" cap="none" strike="noStrike">
                <a:solidFill>
                  <a:srgbClr val="FF0000"/>
                </a:solidFill>
                <a:latin typeface="Times New Roman"/>
                <a:ea typeface="Times New Roman"/>
                <a:cs typeface="Times New Roman"/>
                <a:sym typeface="Times New Roman"/>
              </a:rPr>
              <a:t>Error Control (Cntd.): Out of Order segments</a:t>
            </a:r>
            <a:endParaRPr b="1" i="0" sz="2400" u="none" cap="none" strike="noStrike">
              <a:solidFill>
                <a:srgbClr val="000066"/>
              </a:solidFill>
              <a:latin typeface="Times New Roman"/>
              <a:ea typeface="Times New Roman"/>
              <a:cs typeface="Times New Roman"/>
              <a:sym typeface="Times New Roman"/>
            </a:endParaRPr>
          </a:p>
        </p:txBody>
      </p:sp>
      <p:sp>
        <p:nvSpPr>
          <p:cNvPr id="1181" name="Google Shape;1181;p71"/>
          <p:cNvSpPr txBox="1"/>
          <p:nvPr/>
        </p:nvSpPr>
        <p:spPr>
          <a:xfrm>
            <a:off x="463154" y="1228121"/>
            <a:ext cx="8515349" cy="1642898"/>
          </a:xfrm>
          <a:prstGeom prst="rect">
            <a:avLst/>
          </a:prstGeom>
          <a:noFill/>
          <a:ln>
            <a:noFill/>
          </a:ln>
        </p:spPr>
        <p:txBody>
          <a:bodyPr anchorCtr="0" anchor="t" bIns="34275" lIns="68575" spcFirstLastPara="1" rIns="68575" wrap="square" tIns="34275">
            <a:noAutofit/>
          </a:bodyPr>
          <a:lstStyle/>
          <a:p>
            <a:pPr indent="-254000" lvl="0" marL="330200" marR="0" rtl="0" algn="l">
              <a:lnSpc>
                <a:spcPct val="80000"/>
              </a:lnSpc>
              <a:spcBef>
                <a:spcPts val="0"/>
              </a:spcBef>
              <a:spcAft>
                <a:spcPts val="0"/>
              </a:spcAft>
              <a:buClr>
                <a:srgbClr val="CC0000"/>
              </a:buClr>
              <a:buSzPts val="1800"/>
              <a:buFont typeface="Noto Sans"/>
              <a:buChar char="⮚"/>
            </a:pPr>
            <a:r>
              <a:rPr b="0" i="0" lang="en-US" sz="2400" u="none" cap="none" strike="noStrike">
                <a:solidFill>
                  <a:srgbClr val="000066"/>
                </a:solidFill>
                <a:latin typeface="Times New Roman"/>
                <a:ea typeface="Times New Roman"/>
                <a:cs typeface="Times New Roman"/>
                <a:sym typeface="Times New Roman"/>
              </a:rPr>
              <a:t>Data may arrive out of order and be temporarily stored by the receiving TCP, but TCP guarantees that no out-of-order data are delivered to the process.</a:t>
            </a:r>
            <a:endParaRPr b="0" i="0" sz="1400" u="none" cap="none" strike="noStrike">
              <a:solidFill>
                <a:srgbClr val="000000"/>
              </a:solidFill>
              <a:latin typeface="Times New Roman"/>
              <a:ea typeface="Times New Roman"/>
              <a:cs typeface="Times New Roman"/>
              <a:sym typeface="Times New Roman"/>
            </a:endParaRPr>
          </a:p>
        </p:txBody>
      </p:sp>
      <p:cxnSp>
        <p:nvCxnSpPr>
          <p:cNvPr id="1182" name="Google Shape;1182;p7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83" name="Google Shape;1183;p7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84" name="Google Shape;1184;p7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85" name="Google Shape;1185;p7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186" name="Google Shape;1186;p7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7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192" name="Google Shape;1192;p7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193" name="Google Shape;1193;p7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194" name="Google Shape;1194;p72"/>
          <p:cNvSpPr txBox="1"/>
          <p:nvPr>
            <p:ph idx="4294967295" type="title"/>
          </p:nvPr>
        </p:nvSpPr>
        <p:spPr>
          <a:xfrm>
            <a:off x="998295" y="206375"/>
            <a:ext cx="7772400" cy="360649"/>
          </a:xfrm>
          <a:prstGeom prst="rect">
            <a:avLst/>
          </a:prstGeom>
          <a:noFill/>
          <a:ln>
            <a:noFill/>
          </a:ln>
        </p:spPr>
        <p:txBody>
          <a:bodyPr anchorCtr="0" anchor="ctr" bIns="34275" lIns="68575" spcFirstLastPara="1" rIns="68575" wrap="square" tIns="34275">
            <a:noAutofit/>
          </a:bodyPr>
          <a:lstStyle/>
          <a:p>
            <a:pPr indent="0" lvl="0" marL="0" rtl="0" algn="l">
              <a:lnSpc>
                <a:spcPct val="85000"/>
              </a:lnSpc>
              <a:spcBef>
                <a:spcPts val="0"/>
              </a:spcBef>
              <a:spcAft>
                <a:spcPts val="0"/>
              </a:spcAft>
              <a:buSzPts val="3600"/>
              <a:buNone/>
            </a:pPr>
            <a:r>
              <a:rPr b="1" lang="en-US" sz="4800">
                <a:solidFill>
                  <a:srgbClr val="C00000"/>
                </a:solidFill>
                <a:latin typeface="Times New Roman"/>
                <a:ea typeface="Times New Roman"/>
                <a:cs typeface="Times New Roman"/>
                <a:sym typeface="Times New Roman"/>
              </a:rPr>
              <a:t>TCP: Congestion Control</a:t>
            </a:r>
            <a:endParaRPr b="1" sz="4800">
              <a:solidFill>
                <a:srgbClr val="C00000"/>
              </a:solidFill>
              <a:latin typeface="Times New Roman"/>
              <a:ea typeface="Times New Roman"/>
              <a:cs typeface="Times New Roman"/>
              <a:sym typeface="Times New Roman"/>
            </a:endParaRPr>
          </a:p>
        </p:txBody>
      </p:sp>
      <p:sp>
        <p:nvSpPr>
          <p:cNvPr id="1195" name="Google Shape;1195;p72"/>
          <p:cNvSpPr txBox="1"/>
          <p:nvPr/>
        </p:nvSpPr>
        <p:spPr>
          <a:xfrm>
            <a:off x="463154" y="826222"/>
            <a:ext cx="8592356" cy="889319"/>
          </a:xfrm>
          <a:prstGeom prst="rect">
            <a:avLst/>
          </a:prstGeom>
          <a:noFill/>
          <a:ln>
            <a:noFill/>
          </a:ln>
        </p:spPr>
        <p:txBody>
          <a:bodyPr anchorCtr="0" anchor="t" bIns="34275" lIns="68575" spcFirstLastPara="1" rIns="68575" wrap="square" tIns="34275">
            <a:noAutofit/>
          </a:bodyPr>
          <a:lstStyle/>
          <a:p>
            <a:pPr indent="-254000" lvl="0" marL="330200" marR="0" rtl="0" algn="l">
              <a:lnSpc>
                <a:spcPct val="80000"/>
              </a:lnSpc>
              <a:spcBef>
                <a:spcPts val="0"/>
              </a:spcBef>
              <a:spcAft>
                <a:spcPts val="0"/>
              </a:spcAft>
              <a:buClr>
                <a:srgbClr val="CC0000"/>
              </a:buClr>
              <a:buSzPts val="1800"/>
              <a:buFont typeface="Noto Sans"/>
              <a:buChar char="⮚"/>
            </a:pPr>
            <a:r>
              <a:rPr b="0" i="0" lang="en-US" sz="2400" u="none" cap="none" strike="noStrike">
                <a:solidFill>
                  <a:srgbClr val="3812D8"/>
                </a:solidFill>
                <a:latin typeface="Times New Roman"/>
                <a:ea typeface="Times New Roman"/>
                <a:cs typeface="Times New Roman"/>
                <a:sym typeface="Times New Roman"/>
              </a:rPr>
              <a:t>Congestion control refers to </a:t>
            </a:r>
            <a:r>
              <a:rPr b="1" i="0" lang="en-US" sz="2400" u="none" cap="none" strike="noStrike">
                <a:solidFill>
                  <a:schemeClr val="dk1"/>
                </a:solidFill>
                <a:latin typeface="Times New Roman"/>
                <a:ea typeface="Times New Roman"/>
                <a:cs typeface="Times New Roman"/>
                <a:sym typeface="Times New Roman"/>
              </a:rPr>
              <a:t>Techniques and Mechanisms </a:t>
            </a:r>
            <a:r>
              <a:rPr b="0" i="0" lang="en-US" sz="2400" u="none" cap="none" strike="noStrike">
                <a:solidFill>
                  <a:srgbClr val="3812D8"/>
                </a:solidFill>
                <a:latin typeface="Times New Roman"/>
                <a:ea typeface="Times New Roman"/>
                <a:cs typeface="Times New Roman"/>
                <a:sym typeface="Times New Roman"/>
              </a:rPr>
              <a:t>that can either </a:t>
            </a:r>
            <a:r>
              <a:rPr b="1" i="0" lang="en-US" sz="2400" u="none" cap="none" strike="noStrike">
                <a:solidFill>
                  <a:schemeClr val="dk1"/>
                </a:solidFill>
                <a:latin typeface="Times New Roman"/>
                <a:ea typeface="Times New Roman"/>
                <a:cs typeface="Times New Roman"/>
                <a:sym typeface="Times New Roman"/>
              </a:rPr>
              <a:t>Prevent</a:t>
            </a:r>
            <a:r>
              <a:rPr b="0" i="0" lang="en-US" sz="2400" u="none" cap="none" strike="noStrike">
                <a:solidFill>
                  <a:srgbClr val="C00000"/>
                </a:solidFill>
                <a:latin typeface="Times New Roman"/>
                <a:ea typeface="Times New Roman"/>
                <a:cs typeface="Times New Roman"/>
                <a:sym typeface="Times New Roman"/>
              </a:rPr>
              <a:t> congestion </a:t>
            </a:r>
            <a:r>
              <a:rPr b="1" i="0" lang="en-US" sz="2400" u="none" cap="none" strike="noStrike">
                <a:solidFill>
                  <a:srgbClr val="C00000"/>
                </a:solidFill>
                <a:latin typeface="Times New Roman"/>
                <a:ea typeface="Times New Roman"/>
                <a:cs typeface="Times New Roman"/>
                <a:sym typeface="Times New Roman"/>
              </a:rPr>
              <a:t>before it happens </a:t>
            </a:r>
            <a:r>
              <a:rPr b="1" i="0" lang="en-US" sz="2400" u="none" cap="none" strike="noStrike">
                <a:solidFill>
                  <a:srgbClr val="3812D8"/>
                </a:solidFill>
                <a:latin typeface="Times New Roman"/>
                <a:ea typeface="Times New Roman"/>
                <a:cs typeface="Times New Roman"/>
                <a:sym typeface="Times New Roman"/>
              </a:rPr>
              <a:t>or</a:t>
            </a:r>
            <a:r>
              <a:rPr b="0" i="0" lang="en-US" sz="2400" u="none" cap="none" strike="noStrike">
                <a:solidFill>
                  <a:srgbClr val="3812D8"/>
                </a:solidFill>
                <a:latin typeface="Times New Roman"/>
                <a:ea typeface="Times New Roman"/>
                <a:cs typeface="Times New Roman"/>
                <a:sym typeface="Times New Roman"/>
              </a:rPr>
              <a:t> </a:t>
            </a:r>
            <a:r>
              <a:rPr b="1" i="0" lang="en-US" sz="2400" u="none" cap="none" strike="noStrike">
                <a:solidFill>
                  <a:schemeClr val="dk1"/>
                </a:solidFill>
                <a:latin typeface="Times New Roman"/>
                <a:ea typeface="Times New Roman"/>
                <a:cs typeface="Times New Roman"/>
                <a:sym typeface="Times New Roman"/>
              </a:rPr>
              <a:t>Remove</a:t>
            </a:r>
            <a:r>
              <a:rPr b="0" i="0" lang="en-US" sz="2400" u="none" cap="none" strike="noStrike">
                <a:solidFill>
                  <a:srgbClr val="C00000"/>
                </a:solidFill>
                <a:latin typeface="Times New Roman"/>
                <a:ea typeface="Times New Roman"/>
                <a:cs typeface="Times New Roman"/>
                <a:sym typeface="Times New Roman"/>
              </a:rPr>
              <a:t> congestion </a:t>
            </a:r>
            <a:r>
              <a:rPr b="1" i="0" lang="en-US" sz="2400" u="none" cap="none" strike="noStrike">
                <a:solidFill>
                  <a:srgbClr val="0070C0"/>
                </a:solidFill>
                <a:latin typeface="Times New Roman"/>
                <a:ea typeface="Times New Roman"/>
                <a:cs typeface="Times New Roman"/>
                <a:sym typeface="Times New Roman"/>
              </a:rPr>
              <a:t>after it has happened.</a:t>
            </a:r>
            <a:endParaRPr b="1" i="0" sz="2400" u="none" cap="none" strike="noStrike">
              <a:solidFill>
                <a:srgbClr val="0070C0"/>
              </a:solidFill>
              <a:latin typeface="Times New Roman"/>
              <a:ea typeface="Times New Roman"/>
              <a:cs typeface="Times New Roman"/>
              <a:sym typeface="Times New Roman"/>
            </a:endParaRPr>
          </a:p>
        </p:txBody>
      </p:sp>
      <p:pic>
        <p:nvPicPr>
          <p:cNvPr descr="https://media.geeksforgeeks.org/wp-content/uploads/congestion-control.jpg" id="1196" name="Google Shape;1196;p72"/>
          <p:cNvPicPr preferRelativeResize="0"/>
          <p:nvPr/>
        </p:nvPicPr>
        <p:blipFill rotWithShape="1">
          <a:blip r:embed="rId3">
            <a:alphaModFix/>
          </a:blip>
          <a:srcRect b="0" l="0" r="0" t="0"/>
          <a:stretch/>
        </p:blipFill>
        <p:spPr>
          <a:xfrm>
            <a:off x="998295" y="1807325"/>
            <a:ext cx="7147411" cy="2813305"/>
          </a:xfrm>
          <a:prstGeom prst="rect">
            <a:avLst/>
          </a:prstGeom>
          <a:noFill/>
          <a:ln>
            <a:noFill/>
          </a:ln>
        </p:spPr>
      </p:pic>
      <p:cxnSp>
        <p:nvCxnSpPr>
          <p:cNvPr id="1197" name="Google Shape;1197;p7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98" name="Google Shape;1198;p7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99" name="Google Shape;1199;p7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00" name="Google Shape;1200;p7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201" name="Google Shape;1201;p7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
        <p:nvSpPr>
          <p:cNvPr id="1202" name="Google Shape;1202;p72"/>
          <p:cNvSpPr/>
          <p:nvPr/>
        </p:nvSpPr>
        <p:spPr>
          <a:xfrm>
            <a:off x="2677163" y="3962723"/>
            <a:ext cx="102143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Prevention</a:t>
            </a:r>
            <a:endParaRPr b="0" i="0" sz="1400" u="none" cap="none" strike="noStrike">
              <a:solidFill>
                <a:srgbClr val="000000"/>
              </a:solidFill>
              <a:latin typeface="Arial"/>
              <a:ea typeface="Arial"/>
              <a:cs typeface="Arial"/>
              <a:sym typeface="Arial"/>
            </a:endParaRPr>
          </a:p>
        </p:txBody>
      </p:sp>
      <p:sp>
        <p:nvSpPr>
          <p:cNvPr id="1203" name="Google Shape;1203;p72"/>
          <p:cNvSpPr/>
          <p:nvPr/>
        </p:nvSpPr>
        <p:spPr>
          <a:xfrm>
            <a:off x="998295" y="4398663"/>
            <a:ext cx="3163045" cy="264688"/>
          </a:xfrm>
          <a:prstGeom prst="rect">
            <a:avLst/>
          </a:prstGeom>
          <a:noFill/>
          <a:ln>
            <a:noFill/>
          </a:ln>
        </p:spPr>
        <p:txBody>
          <a:bodyPr anchorCtr="0" anchor="t" bIns="45700" lIns="91425" spcFirstLastPara="1" rIns="91425" wrap="square" tIns="45700">
            <a:spAutoFit/>
          </a:bodyPr>
          <a:lstStyle/>
          <a:p>
            <a:pPr indent="0" lvl="0" marL="76200" marR="0" rtl="0" algn="l">
              <a:lnSpc>
                <a:spcPct val="8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Prevent congestion before it happens</a:t>
            </a:r>
            <a:endParaRPr b="1" i="0" sz="1400" u="none" cap="none" strike="noStrike">
              <a:solidFill>
                <a:srgbClr val="C00000"/>
              </a:solidFill>
              <a:latin typeface="Times New Roman"/>
              <a:ea typeface="Times New Roman"/>
              <a:cs typeface="Times New Roman"/>
              <a:sym typeface="Times New Roman"/>
            </a:endParaRPr>
          </a:p>
        </p:txBody>
      </p:sp>
      <p:sp>
        <p:nvSpPr>
          <p:cNvPr id="1204" name="Google Shape;1204;p72"/>
          <p:cNvSpPr/>
          <p:nvPr/>
        </p:nvSpPr>
        <p:spPr>
          <a:xfrm>
            <a:off x="6562607" y="3962723"/>
            <a:ext cx="8627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Removal</a:t>
            </a:r>
            <a:endParaRPr b="0" i="0" sz="1400" u="none" cap="none" strike="noStrike">
              <a:solidFill>
                <a:srgbClr val="000000"/>
              </a:solidFill>
              <a:latin typeface="Arial"/>
              <a:ea typeface="Arial"/>
              <a:cs typeface="Arial"/>
              <a:sym typeface="Arial"/>
            </a:endParaRPr>
          </a:p>
        </p:txBody>
      </p:sp>
      <p:sp>
        <p:nvSpPr>
          <p:cNvPr id="1205" name="Google Shape;1205;p72"/>
          <p:cNvSpPr/>
          <p:nvPr/>
        </p:nvSpPr>
        <p:spPr>
          <a:xfrm>
            <a:off x="5073193" y="4355574"/>
            <a:ext cx="33361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Remove</a:t>
            </a:r>
            <a:r>
              <a:rPr b="0" i="0" lang="en-US" sz="1400" u="none" cap="none" strike="noStrike">
                <a:solidFill>
                  <a:srgbClr val="C00000"/>
                </a:solidFill>
                <a:latin typeface="Times New Roman"/>
                <a:ea typeface="Times New Roman"/>
                <a:cs typeface="Times New Roman"/>
                <a:sym typeface="Times New Roman"/>
              </a:rPr>
              <a:t> congestion </a:t>
            </a:r>
            <a:r>
              <a:rPr b="1" i="0" lang="en-US" sz="1400" u="none" cap="none" strike="noStrike">
                <a:solidFill>
                  <a:srgbClr val="0070C0"/>
                </a:solidFill>
                <a:latin typeface="Times New Roman"/>
                <a:ea typeface="Times New Roman"/>
                <a:cs typeface="Times New Roman"/>
                <a:sym typeface="Times New Roman"/>
              </a:rPr>
              <a:t>after it has happened.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211" name="Google Shape;1211;p7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212" name="Google Shape;1212;p7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213" name="Google Shape;1213;p73"/>
          <p:cNvSpPr txBox="1"/>
          <p:nvPr>
            <p:ph idx="4294967295" type="title"/>
          </p:nvPr>
        </p:nvSpPr>
        <p:spPr>
          <a:xfrm>
            <a:off x="697705" y="-9050"/>
            <a:ext cx="7772400" cy="8572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SzPts val="3600"/>
              <a:buNone/>
            </a:pPr>
            <a:r>
              <a:rPr b="1" lang="en-US" sz="2800">
                <a:solidFill>
                  <a:schemeClr val="dk1"/>
                </a:solidFill>
                <a:latin typeface="Times New Roman"/>
                <a:ea typeface="Times New Roman"/>
                <a:cs typeface="Times New Roman"/>
                <a:sym typeface="Times New Roman"/>
              </a:rPr>
              <a:t> TCP: Congestion Control (Cntd.)</a:t>
            </a:r>
            <a:endParaRPr b="1" sz="2800">
              <a:solidFill>
                <a:schemeClr val="dk1"/>
              </a:solidFill>
            </a:endParaRPr>
          </a:p>
        </p:txBody>
      </p:sp>
      <p:sp>
        <p:nvSpPr>
          <p:cNvPr id="1214" name="Google Shape;1214;p73"/>
          <p:cNvSpPr txBox="1"/>
          <p:nvPr/>
        </p:nvSpPr>
        <p:spPr>
          <a:xfrm>
            <a:off x="635523" y="834201"/>
            <a:ext cx="8500740" cy="1613680"/>
          </a:xfrm>
          <a:prstGeom prst="rect">
            <a:avLst/>
          </a:prstGeom>
          <a:solidFill>
            <a:srgbClr val="D8DFEF"/>
          </a:solidFill>
          <a:ln cap="flat" cmpd="sng" w="5715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Congestion Control: Open-Loop Congestion Control </a:t>
            </a:r>
            <a:r>
              <a:rPr b="1" i="0" lang="en-US" sz="2000" u="none" cap="none" strike="noStrike">
                <a:solidFill>
                  <a:schemeClr val="dk1"/>
                </a:solidFill>
                <a:latin typeface="Times New Roman"/>
                <a:ea typeface="Times New Roman"/>
                <a:cs typeface="Times New Roman"/>
                <a:sym typeface="Times New Roman"/>
              </a:rPr>
              <a:t>(Prevention)</a:t>
            </a:r>
            <a:endParaRPr b="1" i="0" sz="2000" u="none" cap="none" strike="noStrike">
              <a:solidFill>
                <a:schemeClr val="dk1"/>
              </a:solidFill>
              <a:latin typeface="Times New Roman"/>
              <a:ea typeface="Times New Roman"/>
              <a:cs typeface="Times New Roman"/>
              <a:sym typeface="Times New Roman"/>
            </a:endParaRPr>
          </a:p>
          <a:p>
            <a:pPr indent="0" lvl="0" marL="76200" marR="0" rtl="0" algn="l">
              <a:lnSpc>
                <a:spcPct val="80000"/>
              </a:lnSpc>
              <a:spcBef>
                <a:spcPts val="0"/>
              </a:spcBef>
              <a:spcAft>
                <a:spcPts val="0"/>
              </a:spcAft>
              <a:buNone/>
            </a:pPr>
            <a:r>
              <a:t/>
            </a:r>
            <a:endParaRPr b="1" i="0" sz="2000" u="none" cap="none" strike="noStrike">
              <a:solidFill>
                <a:srgbClr val="FF0000"/>
              </a:solidFill>
              <a:latin typeface="Times New Roman"/>
              <a:ea typeface="Times New Roman"/>
              <a:cs typeface="Times New Roman"/>
              <a:sym typeface="Times New Roman"/>
            </a:endParaRPr>
          </a:p>
          <a:p>
            <a:pPr indent="-215900" lvl="0" marL="292100" marR="0" rtl="0" algn="l">
              <a:lnSpc>
                <a:spcPct val="80000"/>
              </a:lnSpc>
              <a:spcBef>
                <a:spcPts val="0"/>
              </a:spcBef>
              <a:spcAft>
                <a:spcPts val="0"/>
              </a:spcAft>
              <a:buClr>
                <a:srgbClr val="CC0000"/>
              </a:buClr>
              <a:buSzPts val="1800"/>
              <a:buFont typeface="Arial"/>
              <a:buChar char="•"/>
            </a:pPr>
            <a:r>
              <a:rPr b="0" i="0" lang="en-US" sz="2000" u="none" cap="none" strike="noStrike">
                <a:solidFill>
                  <a:srgbClr val="000066"/>
                </a:solidFill>
                <a:latin typeface="Times New Roman"/>
                <a:ea typeface="Times New Roman"/>
                <a:cs typeface="Times New Roman"/>
                <a:sym typeface="Times New Roman"/>
              </a:rPr>
              <a:t>Open loop congestion control policies are applied to </a:t>
            </a:r>
            <a:r>
              <a:rPr b="1" i="0" lang="en-US" sz="2000" u="none" cap="none" strike="noStrike">
                <a:solidFill>
                  <a:srgbClr val="C00000"/>
                </a:solidFill>
                <a:latin typeface="Times New Roman"/>
                <a:ea typeface="Times New Roman"/>
                <a:cs typeface="Times New Roman"/>
                <a:sym typeface="Times New Roman"/>
              </a:rPr>
              <a:t>prevent congestion before it happens. </a:t>
            </a:r>
            <a:endParaRPr b="1" i="0" sz="2000" u="none" cap="none" strike="noStrike">
              <a:solidFill>
                <a:srgbClr val="C00000"/>
              </a:solidFill>
              <a:latin typeface="Times New Roman"/>
              <a:ea typeface="Times New Roman"/>
              <a:cs typeface="Times New Roman"/>
              <a:sym typeface="Times New Roman"/>
            </a:endParaRPr>
          </a:p>
          <a:p>
            <a:pPr indent="-101600" lvl="0" marL="292100" marR="0" rtl="0" algn="l">
              <a:lnSpc>
                <a:spcPct val="80000"/>
              </a:lnSpc>
              <a:spcBef>
                <a:spcPts val="0"/>
              </a:spcBef>
              <a:spcAft>
                <a:spcPts val="0"/>
              </a:spcAft>
              <a:buClr>
                <a:srgbClr val="CC0000"/>
              </a:buClr>
              <a:buSzPts val="1800"/>
              <a:buFont typeface="Arial"/>
              <a:buNone/>
            </a:pPr>
            <a:r>
              <a:t/>
            </a:r>
            <a:endParaRPr b="0" i="0" sz="2000" u="none" cap="none" strike="noStrike">
              <a:solidFill>
                <a:srgbClr val="000066"/>
              </a:solidFill>
              <a:latin typeface="Times New Roman"/>
              <a:ea typeface="Times New Roman"/>
              <a:cs typeface="Times New Roman"/>
              <a:sym typeface="Times New Roman"/>
            </a:endParaRPr>
          </a:p>
          <a:p>
            <a:pPr indent="-215900" lvl="0" marL="292100" marR="0" rtl="0" algn="l">
              <a:lnSpc>
                <a:spcPct val="80000"/>
              </a:lnSpc>
              <a:spcBef>
                <a:spcPts val="0"/>
              </a:spcBef>
              <a:spcAft>
                <a:spcPts val="0"/>
              </a:spcAft>
              <a:buClr>
                <a:srgbClr val="CC0000"/>
              </a:buClr>
              <a:buSzPts val="1800"/>
              <a:buFont typeface="Arial"/>
              <a:buChar char="•"/>
            </a:pPr>
            <a:r>
              <a:rPr b="0" i="0" lang="en-US" sz="2000" u="none" cap="none" strike="noStrike">
                <a:solidFill>
                  <a:srgbClr val="000066"/>
                </a:solidFill>
                <a:latin typeface="Times New Roman"/>
                <a:ea typeface="Times New Roman"/>
                <a:cs typeface="Times New Roman"/>
                <a:sym typeface="Times New Roman"/>
              </a:rPr>
              <a:t>The congestion control is </a:t>
            </a:r>
            <a:r>
              <a:rPr b="1" i="0" lang="en-US" sz="2000" u="none" cap="none" strike="noStrike">
                <a:solidFill>
                  <a:srgbClr val="C00000"/>
                </a:solidFill>
                <a:latin typeface="Times New Roman"/>
                <a:ea typeface="Times New Roman"/>
                <a:cs typeface="Times New Roman"/>
                <a:sym typeface="Times New Roman"/>
              </a:rPr>
              <a:t>handled</a:t>
            </a:r>
            <a:r>
              <a:rPr b="0" i="0" lang="en-US" sz="2000" u="none" cap="none" strike="noStrike">
                <a:solidFill>
                  <a:srgbClr val="000066"/>
                </a:solidFill>
                <a:latin typeface="Times New Roman"/>
                <a:ea typeface="Times New Roman"/>
                <a:cs typeface="Times New Roman"/>
                <a:sym typeface="Times New Roman"/>
              </a:rPr>
              <a:t> either by </a:t>
            </a:r>
            <a:r>
              <a:rPr b="1" i="0" lang="en-US" sz="2000" u="none" cap="none" strike="noStrike">
                <a:solidFill>
                  <a:srgbClr val="000066"/>
                </a:solidFill>
                <a:latin typeface="Times New Roman"/>
                <a:ea typeface="Times New Roman"/>
                <a:cs typeface="Times New Roman"/>
                <a:sym typeface="Times New Roman"/>
              </a:rPr>
              <a:t>the source </a:t>
            </a:r>
            <a:r>
              <a:rPr b="1" i="0" lang="en-US" sz="2000" u="none" cap="none" strike="noStrike">
                <a:solidFill>
                  <a:schemeClr val="dk1"/>
                </a:solidFill>
                <a:latin typeface="Times New Roman"/>
                <a:ea typeface="Times New Roman"/>
                <a:cs typeface="Times New Roman"/>
                <a:sym typeface="Times New Roman"/>
              </a:rPr>
              <a:t>or</a:t>
            </a:r>
            <a:r>
              <a:rPr b="1" i="0" lang="en-US" sz="2000" u="none" cap="none" strike="noStrike">
                <a:solidFill>
                  <a:srgbClr val="000066"/>
                </a:solidFill>
                <a:latin typeface="Times New Roman"/>
                <a:ea typeface="Times New Roman"/>
                <a:cs typeface="Times New Roman"/>
                <a:sym typeface="Times New Roman"/>
              </a:rPr>
              <a:t> the destination</a:t>
            </a:r>
            <a:r>
              <a:rPr b="1" i="0" lang="en-US" sz="2000" u="none" cap="none" strike="noStrike">
                <a:solidFill>
                  <a:srgbClr val="000000"/>
                </a:solidFill>
                <a:latin typeface="Times New Roman"/>
                <a:ea typeface="Times New Roman"/>
                <a:cs typeface="Times New Roman"/>
                <a:sym typeface="Times New Roman"/>
              </a:rPr>
              <a:t>.</a:t>
            </a:r>
            <a:r>
              <a:rPr b="0" i="0" lang="en-US" sz="2000" u="none" cap="none" strike="noStrike">
                <a:solidFill>
                  <a:srgbClr val="000000"/>
                </a:solidFill>
                <a:latin typeface="Times New Roman"/>
                <a:ea typeface="Times New Roman"/>
                <a:cs typeface="Times New Roman"/>
                <a:sym typeface="Times New Roman"/>
              </a:rPr>
              <a:t> </a:t>
            </a:r>
            <a:endParaRPr b="1" i="0" sz="2000" u="none" cap="none" strike="noStrike">
              <a:solidFill>
                <a:srgbClr val="000066"/>
              </a:solidFill>
              <a:latin typeface="Times New Roman"/>
              <a:ea typeface="Times New Roman"/>
              <a:cs typeface="Times New Roman"/>
              <a:sym typeface="Times New Roman"/>
            </a:endParaRPr>
          </a:p>
        </p:txBody>
      </p:sp>
      <p:sp>
        <p:nvSpPr>
          <p:cNvPr id="1215" name="Google Shape;1215;p73"/>
          <p:cNvSpPr/>
          <p:nvPr/>
        </p:nvSpPr>
        <p:spPr>
          <a:xfrm>
            <a:off x="635523" y="2497411"/>
            <a:ext cx="8500740" cy="2269852"/>
          </a:xfrm>
          <a:prstGeom prst="rect">
            <a:avLst/>
          </a:prstGeom>
          <a:solidFill>
            <a:srgbClr val="E4E8ED"/>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76200" marR="0" rtl="0" algn="l">
              <a:lnSpc>
                <a:spcPct val="80000"/>
              </a:lnSpc>
              <a:spcBef>
                <a:spcPts val="0"/>
              </a:spcBef>
              <a:spcAft>
                <a:spcPts val="0"/>
              </a:spcAft>
              <a:buNone/>
            </a:pPr>
            <a:r>
              <a:rPr b="0" i="0" lang="en-US" sz="2000" u="none" cap="none" strike="noStrike">
                <a:solidFill>
                  <a:srgbClr val="000066"/>
                </a:solidFill>
                <a:latin typeface="Times New Roman"/>
                <a:ea typeface="Times New Roman"/>
                <a:cs typeface="Times New Roman"/>
                <a:sym typeface="Times New Roman"/>
              </a:rPr>
              <a:t>There is a brief list of policies that can prevent congestion.</a:t>
            </a:r>
            <a:endParaRPr b="0" i="0" sz="2000" u="none" cap="none" strike="noStrike">
              <a:solidFill>
                <a:srgbClr val="000000"/>
              </a:solidFill>
              <a:latin typeface="Times New Roman"/>
              <a:ea typeface="Times New Roman"/>
              <a:cs typeface="Times New Roman"/>
              <a:sym typeface="Times New Roman"/>
            </a:endParaRPr>
          </a:p>
          <a:p>
            <a:pPr indent="-342900" lvl="0" marL="419100" marR="0" rtl="0" algn="l">
              <a:lnSpc>
                <a:spcPct val="80000"/>
              </a:lnSpc>
              <a:spcBef>
                <a:spcPts val="900"/>
              </a:spcBef>
              <a:spcAft>
                <a:spcPts val="0"/>
              </a:spcAft>
              <a:buClr>
                <a:srgbClr val="CC0000"/>
              </a:buClr>
              <a:buSzPts val="1800"/>
              <a:buFont typeface="Calibri"/>
              <a:buAutoNum type="arabicPeriod"/>
            </a:pPr>
            <a:r>
              <a:rPr b="1" i="0" lang="en-US" sz="2200" u="none" cap="none" strike="noStrike">
                <a:solidFill>
                  <a:schemeClr val="dk1"/>
                </a:solidFill>
                <a:latin typeface="Times New Roman"/>
                <a:ea typeface="Times New Roman"/>
                <a:cs typeface="Times New Roman"/>
                <a:sym typeface="Times New Roman"/>
              </a:rPr>
              <a:t>Retransmission Policy</a:t>
            </a:r>
            <a:endParaRPr b="1" i="0" sz="2200" u="none" cap="none" strike="noStrike">
              <a:solidFill>
                <a:schemeClr val="dk1"/>
              </a:solidFill>
              <a:latin typeface="Times New Roman"/>
              <a:ea typeface="Times New Roman"/>
              <a:cs typeface="Times New Roman"/>
              <a:sym typeface="Times New Roman"/>
            </a:endParaRPr>
          </a:p>
          <a:p>
            <a:pPr indent="-342900" lvl="0" marL="419100" marR="0" rtl="0" algn="l">
              <a:lnSpc>
                <a:spcPct val="80000"/>
              </a:lnSpc>
              <a:spcBef>
                <a:spcPts val="900"/>
              </a:spcBef>
              <a:spcAft>
                <a:spcPts val="0"/>
              </a:spcAft>
              <a:buClr>
                <a:srgbClr val="CC0000"/>
              </a:buClr>
              <a:buSzPts val="1800"/>
              <a:buFont typeface="Calibri"/>
              <a:buAutoNum type="arabicPeriod"/>
            </a:pPr>
            <a:r>
              <a:rPr b="1" i="0" lang="en-US" sz="2200" u="none" cap="none" strike="noStrike">
                <a:solidFill>
                  <a:schemeClr val="dk1"/>
                </a:solidFill>
                <a:latin typeface="Times New Roman"/>
                <a:ea typeface="Times New Roman"/>
                <a:cs typeface="Times New Roman"/>
                <a:sym typeface="Times New Roman"/>
              </a:rPr>
              <a:t>Window Policy</a:t>
            </a:r>
            <a:endParaRPr b="1" i="0" sz="2200" u="none" cap="none" strike="noStrike">
              <a:solidFill>
                <a:schemeClr val="dk1"/>
              </a:solidFill>
              <a:latin typeface="Times New Roman"/>
              <a:ea typeface="Times New Roman"/>
              <a:cs typeface="Times New Roman"/>
              <a:sym typeface="Times New Roman"/>
            </a:endParaRPr>
          </a:p>
          <a:p>
            <a:pPr indent="-342900" lvl="0" marL="419100" marR="0" rtl="0" algn="l">
              <a:lnSpc>
                <a:spcPct val="80000"/>
              </a:lnSpc>
              <a:spcBef>
                <a:spcPts val="900"/>
              </a:spcBef>
              <a:spcAft>
                <a:spcPts val="0"/>
              </a:spcAft>
              <a:buClr>
                <a:srgbClr val="CC0000"/>
              </a:buClr>
              <a:buSzPts val="1800"/>
              <a:buFont typeface="Calibri"/>
              <a:buAutoNum type="arabicPeriod"/>
            </a:pPr>
            <a:r>
              <a:rPr b="1" i="0" lang="en-US" sz="2200" u="none" cap="none" strike="noStrike">
                <a:solidFill>
                  <a:schemeClr val="dk1"/>
                </a:solidFill>
                <a:latin typeface="Times New Roman"/>
                <a:ea typeface="Times New Roman"/>
                <a:cs typeface="Times New Roman"/>
                <a:sym typeface="Times New Roman"/>
              </a:rPr>
              <a:t>Acknowledgement Policy</a:t>
            </a:r>
            <a:endParaRPr b="1" i="0" sz="2200" u="none" cap="none" strike="noStrike">
              <a:solidFill>
                <a:schemeClr val="dk1"/>
              </a:solidFill>
              <a:latin typeface="Times New Roman"/>
              <a:ea typeface="Times New Roman"/>
              <a:cs typeface="Times New Roman"/>
              <a:sym typeface="Times New Roman"/>
            </a:endParaRPr>
          </a:p>
          <a:p>
            <a:pPr indent="-342900" lvl="0" marL="419100" marR="0" rtl="0" algn="l">
              <a:lnSpc>
                <a:spcPct val="80000"/>
              </a:lnSpc>
              <a:spcBef>
                <a:spcPts val="900"/>
              </a:spcBef>
              <a:spcAft>
                <a:spcPts val="0"/>
              </a:spcAft>
              <a:buClr>
                <a:srgbClr val="CC0000"/>
              </a:buClr>
              <a:buSzPts val="1800"/>
              <a:buFont typeface="Calibri"/>
              <a:buAutoNum type="arabicPeriod"/>
            </a:pPr>
            <a:r>
              <a:rPr b="1" i="0" lang="en-US" sz="2200" u="none" cap="none" strike="noStrike">
                <a:solidFill>
                  <a:schemeClr val="dk1"/>
                </a:solidFill>
                <a:latin typeface="Times New Roman"/>
                <a:ea typeface="Times New Roman"/>
                <a:cs typeface="Times New Roman"/>
                <a:sym typeface="Times New Roman"/>
              </a:rPr>
              <a:t>Discarding Policy</a:t>
            </a:r>
            <a:endParaRPr b="1" i="0" sz="2200" u="none" cap="none" strike="noStrike">
              <a:solidFill>
                <a:schemeClr val="dk1"/>
              </a:solidFill>
              <a:latin typeface="Times New Roman"/>
              <a:ea typeface="Times New Roman"/>
              <a:cs typeface="Times New Roman"/>
              <a:sym typeface="Times New Roman"/>
            </a:endParaRPr>
          </a:p>
          <a:p>
            <a:pPr indent="-342900" lvl="0" marL="419100" marR="0" rtl="0" algn="l">
              <a:lnSpc>
                <a:spcPct val="80000"/>
              </a:lnSpc>
              <a:spcBef>
                <a:spcPts val="900"/>
              </a:spcBef>
              <a:spcAft>
                <a:spcPts val="0"/>
              </a:spcAft>
              <a:buClr>
                <a:srgbClr val="CC0000"/>
              </a:buClr>
              <a:buSzPts val="1800"/>
              <a:buFont typeface="Calibri"/>
              <a:buAutoNum type="arabicPeriod"/>
            </a:pPr>
            <a:r>
              <a:rPr b="1" i="0" lang="en-US" sz="2200" u="none" cap="none" strike="noStrike">
                <a:solidFill>
                  <a:schemeClr val="dk1"/>
                </a:solidFill>
                <a:latin typeface="Times New Roman"/>
                <a:ea typeface="Times New Roman"/>
                <a:cs typeface="Times New Roman"/>
                <a:sym typeface="Times New Roman"/>
              </a:rPr>
              <a:t>Admission Policy </a:t>
            </a:r>
            <a:r>
              <a:rPr b="1" i="0" lang="en-US" sz="1300" u="none" cap="none" strike="noStrike">
                <a:solidFill>
                  <a:schemeClr val="dk1"/>
                </a:solidFill>
                <a:latin typeface="Times New Roman"/>
                <a:ea typeface="Times New Roman"/>
                <a:cs typeface="Times New Roman"/>
                <a:sym typeface="Times New Roman"/>
              </a:rPr>
              <a:t>(</a:t>
            </a:r>
            <a:r>
              <a:rPr b="0" i="0" lang="en-US" sz="1300" u="none" cap="none" strike="noStrike">
                <a:solidFill>
                  <a:srgbClr val="3812D8"/>
                </a:solidFill>
                <a:latin typeface="Times New Roman"/>
                <a:ea typeface="Times New Roman"/>
                <a:cs typeface="Times New Roman"/>
                <a:sym typeface="Times New Roman"/>
              </a:rPr>
              <a:t>first check the resource requirement of a network flow before transmitting it further.</a:t>
            </a:r>
            <a:r>
              <a:rPr b="1" i="0" lang="en-US" sz="1300" u="none" cap="none" strike="noStrike">
                <a:solidFill>
                  <a:schemeClr val="dk1"/>
                </a:solidFill>
                <a:latin typeface="Times New Roman"/>
                <a:ea typeface="Times New Roman"/>
                <a:cs typeface="Times New Roman"/>
                <a:sym typeface="Times New Roman"/>
              </a:rPr>
              <a:t>)</a:t>
            </a:r>
            <a:endParaRPr b="1" i="0" sz="1300" u="none" cap="none" strike="noStrike">
              <a:solidFill>
                <a:schemeClr val="dk1"/>
              </a:solidFill>
              <a:latin typeface="Times New Roman"/>
              <a:ea typeface="Times New Roman"/>
              <a:cs typeface="Times New Roman"/>
              <a:sym typeface="Times New Roman"/>
            </a:endParaRPr>
          </a:p>
        </p:txBody>
      </p:sp>
      <p:cxnSp>
        <p:nvCxnSpPr>
          <p:cNvPr id="1216" name="Google Shape;1216;p7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17" name="Google Shape;1217;p7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18" name="Google Shape;1218;p7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19" name="Google Shape;1219;p73"/>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220" name="Google Shape;1220;p7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7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226" name="Google Shape;1226;p7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227" name="Google Shape;1227;p7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228" name="Google Shape;1228;p74"/>
          <p:cNvSpPr txBox="1"/>
          <p:nvPr>
            <p:ph idx="4294967295" type="title"/>
          </p:nvPr>
        </p:nvSpPr>
        <p:spPr>
          <a:xfrm>
            <a:off x="1371600" y="206375"/>
            <a:ext cx="7772400" cy="426999"/>
          </a:xfrm>
          <a:prstGeom prst="rect">
            <a:avLst/>
          </a:prstGeom>
          <a:noFill/>
          <a:ln>
            <a:noFill/>
          </a:ln>
        </p:spPr>
        <p:txBody>
          <a:bodyPr anchorCtr="0" anchor="ctr" bIns="34275" lIns="68575" spcFirstLastPara="1" rIns="68575" wrap="square" tIns="34275">
            <a:noAutofit/>
          </a:bodyPr>
          <a:lstStyle/>
          <a:p>
            <a:pPr indent="0" lvl="0" marL="0" rtl="0" algn="l">
              <a:lnSpc>
                <a:spcPct val="85000"/>
              </a:lnSpc>
              <a:spcBef>
                <a:spcPts val="0"/>
              </a:spcBef>
              <a:spcAft>
                <a:spcPts val="0"/>
              </a:spcAft>
              <a:buSzPts val="3600"/>
              <a:buNone/>
            </a:pPr>
            <a:r>
              <a:rPr lang="en-US">
                <a:latin typeface="Times New Roman"/>
                <a:ea typeface="Times New Roman"/>
                <a:cs typeface="Times New Roman"/>
                <a:sym typeface="Times New Roman"/>
              </a:rPr>
              <a:t>TCP: Congestion Control (Cntd.)</a:t>
            </a:r>
            <a:endParaRPr/>
          </a:p>
        </p:txBody>
      </p:sp>
      <p:sp>
        <p:nvSpPr>
          <p:cNvPr id="1229" name="Google Shape;1229;p74"/>
          <p:cNvSpPr txBox="1"/>
          <p:nvPr/>
        </p:nvSpPr>
        <p:spPr>
          <a:xfrm>
            <a:off x="555104" y="751646"/>
            <a:ext cx="8515349" cy="1536174"/>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2400" u="none" cap="none" strike="noStrike">
                <a:solidFill>
                  <a:srgbClr val="FF0000"/>
                </a:solidFill>
                <a:latin typeface="Times New Roman"/>
                <a:ea typeface="Times New Roman"/>
                <a:cs typeface="Times New Roman"/>
                <a:sym typeface="Times New Roman"/>
              </a:rPr>
              <a:t>Open-Loop Congestion Control Policies</a:t>
            </a:r>
            <a:endParaRPr b="1" i="0" sz="2400" u="none" cap="none" strike="noStrike">
              <a:solidFill>
                <a:srgbClr val="000066"/>
              </a:solidFill>
              <a:latin typeface="Times New Roman"/>
              <a:ea typeface="Times New Roman"/>
              <a:cs typeface="Times New Roman"/>
              <a:sym typeface="Times New Roman"/>
            </a:endParaRPr>
          </a:p>
        </p:txBody>
      </p:sp>
      <p:sp>
        <p:nvSpPr>
          <p:cNvPr id="1230" name="Google Shape;1230;p74"/>
          <p:cNvSpPr/>
          <p:nvPr/>
        </p:nvSpPr>
        <p:spPr>
          <a:xfrm>
            <a:off x="656955" y="1145388"/>
            <a:ext cx="8413498" cy="1354217"/>
          </a:xfrm>
          <a:prstGeom prst="rect">
            <a:avLst/>
          </a:prstGeom>
          <a:solidFill>
            <a:srgbClr val="E4E8ED"/>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273239"/>
                </a:solidFill>
                <a:latin typeface="Times New Roman"/>
                <a:ea typeface="Times New Roman"/>
                <a:cs typeface="Times New Roman"/>
                <a:sym typeface="Times New Roman"/>
              </a:rPr>
              <a:t>Retransmission Policy : </a:t>
            </a:r>
            <a:br>
              <a:rPr b="0" i="0" lang="en-US" sz="1600" u="none" cap="none" strike="noStrike">
                <a:solidFill>
                  <a:srgbClr val="273239"/>
                </a:solidFill>
                <a:latin typeface="Times New Roman"/>
                <a:ea typeface="Times New Roman"/>
                <a:cs typeface="Times New Roman"/>
                <a:sym typeface="Times New Roman"/>
              </a:rPr>
            </a:br>
            <a:r>
              <a:rPr b="0" i="0" lang="en-US" sz="1600" u="none" cap="none" strike="noStrike">
                <a:solidFill>
                  <a:srgbClr val="C00000"/>
                </a:solidFill>
                <a:latin typeface="Times New Roman"/>
                <a:ea typeface="Times New Roman"/>
                <a:cs typeface="Times New Roman"/>
                <a:sym typeface="Times New Roman"/>
              </a:rPr>
              <a:t>If the sender feels that a sent packet is lost or corrupted, the packet needs to be retransmitted. </a:t>
            </a:r>
            <a:endParaRPr b="0" i="0" sz="1600" u="none" cap="none" strike="noStrike">
              <a:solidFill>
                <a:srgbClr val="C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3812D8"/>
                </a:solidFill>
                <a:latin typeface="Times New Roman"/>
                <a:ea typeface="Times New Roman"/>
                <a:cs typeface="Times New Roman"/>
                <a:sym typeface="Times New Roman"/>
              </a:rPr>
              <a:t>This transmission may increase the congestion in the network. </a:t>
            </a:r>
            <a:br>
              <a:rPr b="0" i="0" lang="en-US" sz="1600" u="none" cap="none" strike="noStrike">
                <a:solidFill>
                  <a:srgbClr val="273239"/>
                </a:solidFill>
                <a:latin typeface="Times New Roman"/>
                <a:ea typeface="Times New Roman"/>
                <a:cs typeface="Times New Roman"/>
                <a:sym typeface="Times New Roman"/>
              </a:rPr>
            </a:br>
            <a:r>
              <a:rPr b="0" i="0" lang="en-US" sz="1600" u="none" cap="none" strike="noStrike">
                <a:solidFill>
                  <a:srgbClr val="C00000"/>
                </a:solidFill>
                <a:latin typeface="Times New Roman"/>
                <a:ea typeface="Times New Roman"/>
                <a:cs typeface="Times New Roman"/>
                <a:sym typeface="Times New Roman"/>
              </a:rPr>
              <a:t>To prevent congestion, retransmission timers must be designed to prevent congestion and also able to optimize efficiency.  </a:t>
            </a:r>
            <a:endParaRPr/>
          </a:p>
        </p:txBody>
      </p:sp>
      <p:sp>
        <p:nvSpPr>
          <p:cNvPr id="1231" name="Google Shape;1231;p74"/>
          <p:cNvSpPr/>
          <p:nvPr/>
        </p:nvSpPr>
        <p:spPr>
          <a:xfrm>
            <a:off x="656955" y="2608651"/>
            <a:ext cx="8413498" cy="2062103"/>
          </a:xfrm>
          <a:prstGeom prst="rect">
            <a:avLst/>
          </a:prstGeom>
          <a:solidFill>
            <a:srgbClr val="D8DFEF"/>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73239"/>
                </a:solidFill>
                <a:latin typeface="Times New Roman"/>
                <a:ea typeface="Times New Roman"/>
                <a:cs typeface="Times New Roman"/>
                <a:sym typeface="Times New Roman"/>
              </a:rPr>
              <a:t>Window Policy : </a:t>
            </a:r>
            <a:br>
              <a:rPr b="0" i="0" lang="en-US" sz="1800" u="none" cap="none" strike="noStrike">
                <a:solidFill>
                  <a:srgbClr val="273239"/>
                </a:solidFill>
                <a:latin typeface="Times New Roman"/>
                <a:ea typeface="Times New Roman"/>
                <a:cs typeface="Times New Roman"/>
                <a:sym typeface="Times New Roman"/>
              </a:rPr>
            </a:br>
            <a:r>
              <a:rPr b="0" i="0" lang="en-US" sz="1800" u="none" cap="none" strike="noStrike">
                <a:solidFill>
                  <a:srgbClr val="3812D8"/>
                </a:solidFill>
                <a:latin typeface="Times New Roman"/>
                <a:ea typeface="Times New Roman"/>
                <a:cs typeface="Times New Roman"/>
                <a:sym typeface="Times New Roman"/>
              </a:rPr>
              <a:t>The type of window at the sender’s side may also affect the congestion. Several packets in the Go-back-n window are re-sent, although some packets may be received successfully at the receiver side.</a:t>
            </a:r>
            <a:endParaRPr/>
          </a:p>
          <a:p>
            <a:pPr indent="0" lvl="0" marL="0" marR="0" rtl="0" algn="l">
              <a:lnSpc>
                <a:spcPct val="100000"/>
              </a:lnSpc>
              <a:spcBef>
                <a:spcPts val="0"/>
              </a:spcBef>
              <a:spcAft>
                <a:spcPts val="0"/>
              </a:spcAft>
              <a:buNone/>
            </a:pPr>
            <a:r>
              <a:rPr b="0" i="0" lang="en-US" sz="1800" u="none" cap="none" strike="noStrike">
                <a:solidFill>
                  <a:srgbClr val="C00000"/>
                </a:solidFill>
                <a:latin typeface="Times New Roman"/>
                <a:ea typeface="Times New Roman"/>
                <a:cs typeface="Times New Roman"/>
                <a:sym typeface="Times New Roman"/>
              </a:rPr>
              <a:t>This duplication may increase the congestion in the network and make it worse. </a:t>
            </a:r>
            <a:br>
              <a:rPr b="0" i="0" lang="en-US" sz="1800" u="none" cap="none" strike="noStrike">
                <a:solidFill>
                  <a:srgbClr val="273239"/>
                </a:solidFill>
                <a:latin typeface="Times New Roman"/>
                <a:ea typeface="Times New Roman"/>
                <a:cs typeface="Times New Roman"/>
                <a:sym typeface="Times New Roman"/>
              </a:rPr>
            </a:br>
            <a:r>
              <a:rPr b="0" i="0" lang="en-US" sz="1800" u="none" cap="none" strike="noStrike">
                <a:solidFill>
                  <a:srgbClr val="3812D8"/>
                </a:solidFill>
                <a:latin typeface="Times New Roman"/>
                <a:ea typeface="Times New Roman"/>
                <a:cs typeface="Times New Roman"/>
                <a:sym typeface="Times New Roman"/>
              </a:rPr>
              <a:t>Therefore, Selective repeat window should be adopted as it sends the specific packet that may have been lost. </a:t>
            </a:r>
            <a:endParaRPr/>
          </a:p>
        </p:txBody>
      </p:sp>
      <p:cxnSp>
        <p:nvCxnSpPr>
          <p:cNvPr id="1232" name="Google Shape;1232;p7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33" name="Google Shape;1233;p7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34" name="Google Shape;1234;p7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35" name="Google Shape;1235;p7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236" name="Google Shape;1236;p7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7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242" name="Google Shape;1242;p7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243" name="Google Shape;1243;p7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244" name="Google Shape;1244;p75"/>
          <p:cNvSpPr txBox="1"/>
          <p:nvPr>
            <p:ph idx="4294967295" type="title"/>
          </p:nvPr>
        </p:nvSpPr>
        <p:spPr>
          <a:xfrm>
            <a:off x="708420" y="153193"/>
            <a:ext cx="7772400" cy="491406"/>
          </a:xfrm>
          <a:prstGeom prst="rect">
            <a:avLst/>
          </a:prstGeom>
          <a:noFill/>
          <a:ln>
            <a:noFill/>
          </a:ln>
        </p:spPr>
        <p:txBody>
          <a:bodyPr anchorCtr="0" anchor="ctr" bIns="34275" lIns="68575" spcFirstLastPara="1" rIns="68575" wrap="square" tIns="34275">
            <a:noAutofit/>
          </a:bodyPr>
          <a:lstStyle/>
          <a:p>
            <a:pPr indent="0" lvl="0" marL="0" rtl="0" algn="l">
              <a:lnSpc>
                <a:spcPct val="85000"/>
              </a:lnSpc>
              <a:spcBef>
                <a:spcPts val="0"/>
              </a:spcBef>
              <a:spcAft>
                <a:spcPts val="0"/>
              </a:spcAft>
              <a:buSzPts val="3600"/>
              <a:buNone/>
            </a:pPr>
            <a:r>
              <a:rPr lang="en-US">
                <a:solidFill>
                  <a:srgbClr val="C00000"/>
                </a:solidFill>
                <a:latin typeface="Times New Roman"/>
                <a:ea typeface="Times New Roman"/>
                <a:cs typeface="Times New Roman"/>
                <a:sym typeface="Times New Roman"/>
              </a:rPr>
              <a:t>TCP: Congestion Control (Cntd.)</a:t>
            </a:r>
            <a:endParaRPr>
              <a:solidFill>
                <a:srgbClr val="C00000"/>
              </a:solidFill>
            </a:endParaRPr>
          </a:p>
        </p:txBody>
      </p:sp>
      <p:sp>
        <p:nvSpPr>
          <p:cNvPr id="1245" name="Google Shape;1245;p75"/>
          <p:cNvSpPr/>
          <p:nvPr/>
        </p:nvSpPr>
        <p:spPr>
          <a:xfrm>
            <a:off x="662592" y="810601"/>
            <a:ext cx="8343753" cy="1815882"/>
          </a:xfrm>
          <a:prstGeom prst="rect">
            <a:avLst/>
          </a:prstGeom>
          <a:solidFill>
            <a:srgbClr val="DDEBEE"/>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Discarding Policy :</a:t>
            </a:r>
            <a:r>
              <a:rPr b="0" i="0" lang="en-US" sz="1600" u="none" cap="none" strike="noStrike">
                <a:solidFill>
                  <a:srgbClr val="273239"/>
                </a:solidFill>
                <a:latin typeface="Times New Roman"/>
                <a:ea typeface="Times New Roman"/>
                <a:cs typeface="Times New Roman"/>
                <a:sym typeface="Times New Roman"/>
              </a:rPr>
              <a:t> </a:t>
            </a:r>
            <a:br>
              <a:rPr b="0" i="0" lang="en-US" sz="1600" u="none" cap="none" strike="noStrike">
                <a:solidFill>
                  <a:srgbClr val="273239"/>
                </a:solidFill>
                <a:latin typeface="Times New Roman"/>
                <a:ea typeface="Times New Roman"/>
                <a:cs typeface="Times New Roman"/>
                <a:sym typeface="Times New Roman"/>
              </a:rPr>
            </a:br>
            <a:r>
              <a:rPr b="0" i="0" lang="en-US" sz="1600" u="none" cap="none" strike="noStrike">
                <a:solidFill>
                  <a:srgbClr val="C00000"/>
                </a:solidFill>
                <a:latin typeface="Times New Roman"/>
                <a:ea typeface="Times New Roman"/>
                <a:cs typeface="Times New Roman"/>
                <a:sym typeface="Times New Roman"/>
              </a:rPr>
              <a:t>A good discarding policy adopted by the routers is that the routers may prevent congestion and at the same time partially discard the corrupted or less sensitive packages and also be able to maintain the quality of a message. </a:t>
            </a:r>
            <a:endParaRPr b="0" i="0" sz="1600" u="none" cap="none" strike="noStrike">
              <a:solidFill>
                <a:srgbClr val="C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br>
              <a:rPr b="0" i="0" lang="en-US" sz="1600" u="none" cap="none" strike="noStrike">
                <a:solidFill>
                  <a:srgbClr val="C00000"/>
                </a:solidFill>
                <a:latin typeface="Times New Roman"/>
                <a:ea typeface="Times New Roman"/>
                <a:cs typeface="Times New Roman"/>
                <a:sym typeface="Times New Roman"/>
              </a:rPr>
            </a:br>
            <a:r>
              <a:rPr b="0" i="0" lang="en-US" sz="1600" u="none" cap="none" strike="noStrike">
                <a:solidFill>
                  <a:srgbClr val="3812D8"/>
                </a:solidFill>
                <a:latin typeface="Times New Roman"/>
                <a:ea typeface="Times New Roman"/>
                <a:cs typeface="Times New Roman"/>
                <a:sym typeface="Times New Roman"/>
              </a:rPr>
              <a:t>In case of audio file transmission, routers can discard less sensitive packets to prevent congestion and also maintain the quality of the audio file.  </a:t>
            </a:r>
            <a:endParaRPr/>
          </a:p>
        </p:txBody>
      </p:sp>
      <p:sp>
        <p:nvSpPr>
          <p:cNvPr id="1246" name="Google Shape;1246;p75"/>
          <p:cNvSpPr/>
          <p:nvPr/>
        </p:nvSpPr>
        <p:spPr>
          <a:xfrm>
            <a:off x="662591" y="2626483"/>
            <a:ext cx="8343753" cy="1969770"/>
          </a:xfrm>
          <a:prstGeom prst="rect">
            <a:avLst/>
          </a:prstGeom>
          <a:solidFill>
            <a:srgbClr val="E4E8ED"/>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Acknowledgment Policy :</a:t>
            </a:r>
            <a:r>
              <a:rPr b="0" i="0" lang="en-US" sz="1600" u="none" cap="none" strike="noStrike">
                <a:solidFill>
                  <a:srgbClr val="273239"/>
                </a:solidFill>
                <a:latin typeface="Times New Roman"/>
                <a:ea typeface="Times New Roman"/>
                <a:cs typeface="Times New Roman"/>
                <a:sym typeface="Times New Roman"/>
              </a:rPr>
              <a:t> </a:t>
            </a:r>
            <a:br>
              <a:rPr b="0" i="0" lang="en-US" sz="1600" u="none" cap="none" strike="noStrike">
                <a:solidFill>
                  <a:srgbClr val="273239"/>
                </a:solidFill>
                <a:latin typeface="Times New Roman"/>
                <a:ea typeface="Times New Roman"/>
                <a:cs typeface="Times New Roman"/>
                <a:sym typeface="Times New Roman"/>
              </a:rPr>
            </a:br>
            <a:r>
              <a:rPr b="0" i="0" lang="en-US" sz="1600" u="none" cap="none" strike="noStrike">
                <a:solidFill>
                  <a:srgbClr val="C00000"/>
                </a:solidFill>
                <a:latin typeface="Times New Roman"/>
                <a:ea typeface="Times New Roman"/>
                <a:cs typeface="Times New Roman"/>
                <a:sym typeface="Times New Roman"/>
              </a:rPr>
              <a:t>Since acknowledgements are also the part of the load in the network, the acknowledgment policy imposed by the receiver may also affect congestion. Several approaches can be used to prevent congestion related to acknowledgment. </a:t>
            </a:r>
            <a:endParaRPr b="0" i="0" sz="1600" u="none" cap="none" strike="noStrike">
              <a:solidFill>
                <a:srgbClr val="C00000"/>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rPr b="0" i="0" lang="en-US" sz="1600" u="none" cap="none" strike="noStrike">
                <a:solidFill>
                  <a:srgbClr val="3812D8"/>
                </a:solidFill>
                <a:latin typeface="Times New Roman"/>
                <a:ea typeface="Times New Roman"/>
                <a:cs typeface="Times New Roman"/>
                <a:sym typeface="Times New Roman"/>
              </a:rPr>
              <a:t>The receiver should send acknowledgement for N packets rather than sending acknowledgement for a single packet. The receiver should send an acknowledgment only if it has to send a packet or a timer expires. </a:t>
            </a:r>
            <a:endParaRPr/>
          </a:p>
        </p:txBody>
      </p:sp>
      <p:cxnSp>
        <p:nvCxnSpPr>
          <p:cNvPr id="1247" name="Google Shape;1247;p7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48" name="Google Shape;1248;p7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49" name="Google Shape;1249;p7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50" name="Google Shape;1250;p7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251" name="Google Shape;1251;p7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7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257" name="Google Shape;1257;p7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258" name="Google Shape;1258;p7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259" name="Google Shape;1259;p76"/>
          <p:cNvSpPr txBox="1"/>
          <p:nvPr>
            <p:ph idx="4294967295" type="title"/>
          </p:nvPr>
        </p:nvSpPr>
        <p:spPr>
          <a:xfrm>
            <a:off x="822960" y="132412"/>
            <a:ext cx="7772400" cy="512188"/>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SzPts val="3600"/>
              <a:buNone/>
            </a:pPr>
            <a:r>
              <a:rPr lang="en-US" sz="2800">
                <a:latin typeface="Times New Roman"/>
                <a:ea typeface="Times New Roman"/>
                <a:cs typeface="Times New Roman"/>
                <a:sym typeface="Times New Roman"/>
              </a:rPr>
              <a:t>TCP: Congestion Control (Cntd.)</a:t>
            </a:r>
            <a:endParaRPr sz="2800"/>
          </a:p>
        </p:txBody>
      </p:sp>
      <p:sp>
        <p:nvSpPr>
          <p:cNvPr id="1260" name="Google Shape;1260;p76"/>
          <p:cNvSpPr/>
          <p:nvPr/>
        </p:nvSpPr>
        <p:spPr>
          <a:xfrm>
            <a:off x="667409" y="893689"/>
            <a:ext cx="8083502" cy="2754600"/>
          </a:xfrm>
          <a:prstGeom prst="rect">
            <a:avLst/>
          </a:prstGeom>
          <a:solidFill>
            <a:srgbClr val="D8DFE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73239"/>
                </a:solidFill>
                <a:latin typeface="Times New Roman"/>
                <a:ea typeface="Times New Roman"/>
                <a:cs typeface="Times New Roman"/>
                <a:sym typeface="Times New Roman"/>
              </a:rPr>
              <a:t>Admission Policy :</a:t>
            </a:r>
            <a:r>
              <a:rPr b="0" i="0" lang="en-US" sz="2400" u="none" cap="none" strike="noStrike">
                <a:solidFill>
                  <a:srgbClr val="273239"/>
                </a:solidFill>
                <a:latin typeface="Times New Roman"/>
                <a:ea typeface="Times New Roman"/>
                <a:cs typeface="Times New Roman"/>
                <a:sym typeface="Times New Roman"/>
              </a:rPr>
              <a:t> </a:t>
            </a:r>
            <a:br>
              <a:rPr b="0" i="0" lang="en-US" sz="2400" u="none" cap="none" strike="noStrike">
                <a:solidFill>
                  <a:srgbClr val="273239"/>
                </a:solidFill>
                <a:latin typeface="Times New Roman"/>
                <a:ea typeface="Times New Roman"/>
                <a:cs typeface="Times New Roman"/>
                <a:sym typeface="Times New Roman"/>
              </a:rPr>
            </a:br>
            <a:r>
              <a:rPr b="0" i="0" lang="en-US" sz="2400" u="none" cap="none" strike="noStrike">
                <a:solidFill>
                  <a:srgbClr val="3812D8"/>
                </a:solidFill>
                <a:latin typeface="Times New Roman"/>
                <a:ea typeface="Times New Roman"/>
                <a:cs typeface="Times New Roman"/>
                <a:sym typeface="Times New Roman"/>
              </a:rPr>
              <a:t>In admission policy a mechanism should be used to prevent congestion. Switches in a flow should first check the resource requirement of a network flow before transmitting it further.</a:t>
            </a:r>
            <a:endParaRPr/>
          </a:p>
          <a:p>
            <a:pPr indent="0" lvl="0" marL="0" marR="0" rtl="0" algn="just">
              <a:lnSpc>
                <a:spcPct val="100000"/>
              </a:lnSpc>
              <a:spcBef>
                <a:spcPts val="600"/>
              </a:spcBef>
              <a:spcAft>
                <a:spcPts val="0"/>
              </a:spcAft>
              <a:buNone/>
            </a:pPr>
            <a:r>
              <a:rPr b="0" i="0" lang="en-US" sz="2400" u="none" cap="none" strike="noStrike">
                <a:solidFill>
                  <a:srgbClr val="C00000"/>
                </a:solidFill>
                <a:latin typeface="Times New Roman"/>
                <a:ea typeface="Times New Roman"/>
                <a:cs typeface="Times New Roman"/>
                <a:sym typeface="Times New Roman"/>
              </a:rPr>
              <a:t>If there is a chance of a congestion or there is a congestion in the network, router should deny establishing a virtual network connection to prevent further congestion.</a:t>
            </a:r>
            <a:endParaRPr/>
          </a:p>
        </p:txBody>
      </p:sp>
      <p:cxnSp>
        <p:nvCxnSpPr>
          <p:cNvPr id="1261" name="Google Shape;1261;p7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62" name="Google Shape;1262;p7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63" name="Google Shape;1263;p7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64" name="Google Shape;1264;p7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265" name="Google Shape;1265;p7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7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271" name="Google Shape;1271;p7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272" name="Google Shape;1272;p7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273" name="Google Shape;1273;p77"/>
          <p:cNvSpPr txBox="1"/>
          <p:nvPr>
            <p:ph idx="4294967295" type="title"/>
          </p:nvPr>
        </p:nvSpPr>
        <p:spPr>
          <a:xfrm>
            <a:off x="388374" y="-82815"/>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3200">
                <a:latin typeface="Times New Roman"/>
                <a:ea typeface="Times New Roman"/>
                <a:cs typeface="Times New Roman"/>
                <a:sym typeface="Times New Roman"/>
              </a:rPr>
              <a:t>Transmission Control Protocol [TCP] (Cntd.)</a:t>
            </a:r>
            <a:endParaRPr sz="3200"/>
          </a:p>
        </p:txBody>
      </p:sp>
      <p:sp>
        <p:nvSpPr>
          <p:cNvPr id="1274" name="Google Shape;1274;p77"/>
          <p:cNvSpPr txBox="1"/>
          <p:nvPr/>
        </p:nvSpPr>
        <p:spPr>
          <a:xfrm>
            <a:off x="640231" y="803494"/>
            <a:ext cx="8515349"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Congestion Control: </a:t>
            </a:r>
            <a:r>
              <a:rPr b="1" i="0" lang="en-US" sz="2000" u="none" cap="none" strike="noStrike">
                <a:solidFill>
                  <a:srgbClr val="FF0000"/>
                </a:solidFill>
                <a:latin typeface="Times New Roman"/>
                <a:ea typeface="Times New Roman"/>
                <a:cs typeface="Times New Roman"/>
                <a:sym typeface="Times New Roman"/>
              </a:rPr>
              <a:t>Closed-Loop Congestion Control (Removal)</a:t>
            </a:r>
            <a:endParaRPr b="1" i="0" sz="2000" u="none" cap="none" strike="noStrike">
              <a:solidFill>
                <a:srgbClr val="000066"/>
              </a:solidFill>
              <a:latin typeface="Times New Roman"/>
              <a:ea typeface="Times New Roman"/>
              <a:cs typeface="Times New Roman"/>
              <a:sym typeface="Times New Roman"/>
            </a:endParaRPr>
          </a:p>
        </p:txBody>
      </p:sp>
      <p:sp>
        <p:nvSpPr>
          <p:cNvPr id="1275" name="Google Shape;1275;p77"/>
          <p:cNvSpPr txBox="1"/>
          <p:nvPr/>
        </p:nvSpPr>
        <p:spPr>
          <a:xfrm>
            <a:off x="580427" y="1280773"/>
            <a:ext cx="8515349" cy="3175477"/>
          </a:xfrm>
          <a:prstGeom prst="rect">
            <a:avLst/>
          </a:prstGeom>
          <a:noFill/>
          <a:ln>
            <a:noFill/>
          </a:ln>
        </p:spPr>
        <p:txBody>
          <a:bodyPr anchorCtr="0" anchor="t" bIns="34275" lIns="68575" spcFirstLastPara="1" rIns="68575" wrap="square" tIns="34275">
            <a:noAutofit/>
          </a:bodyPr>
          <a:lstStyle/>
          <a:p>
            <a:pPr indent="-254000" lvl="0" marL="330200" marR="0" rtl="0" algn="l">
              <a:lnSpc>
                <a:spcPct val="80000"/>
              </a:lnSpc>
              <a:spcBef>
                <a:spcPts val="0"/>
              </a:spcBef>
              <a:spcAft>
                <a:spcPts val="0"/>
              </a:spcAft>
              <a:buClr>
                <a:srgbClr val="CC0000"/>
              </a:buClr>
              <a:buSzPts val="1800"/>
              <a:buFont typeface="Noto Sans"/>
              <a:buChar char="⮚"/>
            </a:pPr>
            <a:r>
              <a:rPr b="0" i="0" lang="en-US" sz="2000" u="none" cap="none" strike="noStrike">
                <a:solidFill>
                  <a:srgbClr val="000066"/>
                </a:solidFill>
                <a:latin typeface="Times New Roman"/>
                <a:ea typeface="Times New Roman"/>
                <a:cs typeface="Times New Roman"/>
                <a:sym typeface="Times New Roman"/>
              </a:rPr>
              <a:t>Closed-loop congestion control mechanisms </a:t>
            </a:r>
            <a:r>
              <a:rPr b="0" i="0" lang="en-US" sz="2000" u="none" cap="none" strike="noStrike">
                <a:solidFill>
                  <a:srgbClr val="C00000"/>
                </a:solidFill>
                <a:latin typeface="Times New Roman"/>
                <a:ea typeface="Times New Roman"/>
                <a:cs typeface="Times New Roman"/>
                <a:sym typeface="Times New Roman"/>
              </a:rPr>
              <a:t>try to alleviate (</a:t>
            </a:r>
            <a:r>
              <a:rPr b="1" i="0" lang="en-US" sz="1400" u="none" cap="none" strike="noStrike">
                <a:solidFill>
                  <a:srgbClr val="000000"/>
                </a:solidFill>
                <a:latin typeface="Arial"/>
                <a:ea typeface="Arial"/>
                <a:cs typeface="Arial"/>
                <a:sym typeface="Arial"/>
              </a:rPr>
              <a:t>lighten</a:t>
            </a:r>
            <a:r>
              <a:rPr b="0" i="0" lang="en-US" sz="2000" u="none" cap="none" strike="noStrike">
                <a:solidFill>
                  <a:srgbClr val="C00000"/>
                </a:solidFill>
                <a:latin typeface="Times New Roman"/>
                <a:ea typeface="Times New Roman"/>
                <a:cs typeface="Times New Roman"/>
                <a:sym typeface="Times New Roman"/>
              </a:rPr>
              <a:t>) congestion after it happens</a:t>
            </a:r>
            <a:r>
              <a:rPr b="0" i="0" lang="en-US" sz="2000" u="none" cap="none" strike="noStrike">
                <a:solidFill>
                  <a:srgbClr val="000066"/>
                </a:solidFill>
                <a:latin typeface="Times New Roman"/>
                <a:ea typeface="Times New Roman"/>
                <a:cs typeface="Times New Roman"/>
                <a:sym typeface="Times New Roman"/>
              </a:rPr>
              <a:t>.</a:t>
            </a:r>
            <a:endParaRPr/>
          </a:p>
          <a:p>
            <a:pPr indent="-139700" lvl="0" marL="330200" marR="0" rtl="0" algn="l">
              <a:lnSpc>
                <a:spcPct val="80000"/>
              </a:lnSpc>
              <a:spcBef>
                <a:spcPts val="0"/>
              </a:spcBef>
              <a:spcAft>
                <a:spcPts val="0"/>
              </a:spcAft>
              <a:buClr>
                <a:srgbClr val="CC0000"/>
              </a:buClr>
              <a:buSzPts val="1800"/>
              <a:buFont typeface="Noto Sans"/>
              <a:buNone/>
            </a:pPr>
            <a:r>
              <a:t/>
            </a:r>
            <a:endParaRPr b="0" i="0" sz="2000" u="none" cap="none" strike="noStrike">
              <a:solidFill>
                <a:srgbClr val="000066"/>
              </a:solidFill>
              <a:latin typeface="Times New Roman"/>
              <a:ea typeface="Times New Roman"/>
              <a:cs typeface="Times New Roman"/>
              <a:sym typeface="Times New Roman"/>
            </a:endParaRPr>
          </a:p>
          <a:p>
            <a:pPr indent="0" lvl="0" marL="76200" marR="0" rtl="0" algn="l">
              <a:lnSpc>
                <a:spcPct val="80000"/>
              </a:lnSpc>
              <a:spcBef>
                <a:spcPts val="0"/>
              </a:spcBef>
              <a:spcAft>
                <a:spcPts val="0"/>
              </a:spcAft>
              <a:buNone/>
            </a:pPr>
            <a:r>
              <a:rPr b="0" i="0" lang="en-US" sz="2000" u="none" cap="none" strike="noStrike">
                <a:solidFill>
                  <a:srgbClr val="000066"/>
                </a:solidFill>
                <a:latin typeface="Times New Roman"/>
                <a:ea typeface="Times New Roman"/>
                <a:cs typeface="Times New Roman"/>
                <a:sym typeface="Times New Roman"/>
              </a:rPr>
              <a:t>Several mechanisms have been used by different protocols. We describe a few of them here.</a:t>
            </a:r>
            <a:endParaRPr b="0" i="0" sz="2000" u="none" cap="none" strike="noStrike">
              <a:solidFill>
                <a:srgbClr val="000000"/>
              </a:solidFill>
              <a:latin typeface="Times New Roman"/>
              <a:ea typeface="Times New Roman"/>
              <a:cs typeface="Times New Roman"/>
              <a:sym typeface="Times New Roman"/>
            </a:endParaRPr>
          </a:p>
          <a:p>
            <a:pPr indent="-342900" lvl="0" marL="419100" marR="0" rtl="0" algn="l">
              <a:lnSpc>
                <a:spcPct val="80000"/>
              </a:lnSpc>
              <a:spcBef>
                <a:spcPts val="900"/>
              </a:spcBef>
              <a:spcAft>
                <a:spcPts val="0"/>
              </a:spcAft>
              <a:buClr>
                <a:srgbClr val="CC0000"/>
              </a:buClr>
              <a:buSzPts val="1800"/>
              <a:buFont typeface="Calibri"/>
              <a:buAutoNum type="arabicPeriod"/>
            </a:pPr>
            <a:r>
              <a:rPr b="1" i="0" lang="en-US" sz="3200" u="none" cap="none" strike="noStrike">
                <a:solidFill>
                  <a:schemeClr val="dk1"/>
                </a:solidFill>
                <a:latin typeface="Times New Roman"/>
                <a:ea typeface="Times New Roman"/>
                <a:cs typeface="Times New Roman"/>
                <a:sym typeface="Times New Roman"/>
              </a:rPr>
              <a:t>Backpressure.</a:t>
            </a:r>
            <a:endParaRPr b="1" i="0" sz="3200" u="none" cap="none" strike="noStrike">
              <a:solidFill>
                <a:schemeClr val="dk1"/>
              </a:solidFill>
              <a:latin typeface="Times New Roman"/>
              <a:ea typeface="Times New Roman"/>
              <a:cs typeface="Times New Roman"/>
              <a:sym typeface="Times New Roman"/>
            </a:endParaRPr>
          </a:p>
          <a:p>
            <a:pPr indent="-342900" lvl="0" marL="419100" marR="0" rtl="0" algn="l">
              <a:lnSpc>
                <a:spcPct val="80000"/>
              </a:lnSpc>
              <a:spcBef>
                <a:spcPts val="900"/>
              </a:spcBef>
              <a:spcAft>
                <a:spcPts val="0"/>
              </a:spcAft>
              <a:buClr>
                <a:srgbClr val="CC0000"/>
              </a:buClr>
              <a:buSzPts val="1800"/>
              <a:buFont typeface="Calibri"/>
              <a:buAutoNum type="arabicPeriod"/>
            </a:pPr>
            <a:r>
              <a:rPr b="1" i="0" lang="en-US" sz="3200" u="none" cap="none" strike="noStrike">
                <a:solidFill>
                  <a:schemeClr val="dk1"/>
                </a:solidFill>
                <a:latin typeface="Times New Roman"/>
                <a:ea typeface="Times New Roman"/>
                <a:cs typeface="Times New Roman"/>
                <a:sym typeface="Times New Roman"/>
              </a:rPr>
              <a:t>Choke Packet.</a:t>
            </a:r>
            <a:endParaRPr b="1" i="0" sz="3200" u="none" cap="none" strike="noStrike">
              <a:solidFill>
                <a:schemeClr val="dk1"/>
              </a:solidFill>
              <a:latin typeface="Times New Roman"/>
              <a:ea typeface="Times New Roman"/>
              <a:cs typeface="Times New Roman"/>
              <a:sym typeface="Times New Roman"/>
            </a:endParaRPr>
          </a:p>
          <a:p>
            <a:pPr indent="-342900" lvl="0" marL="419100" marR="0" rtl="0" algn="l">
              <a:lnSpc>
                <a:spcPct val="80000"/>
              </a:lnSpc>
              <a:spcBef>
                <a:spcPts val="900"/>
              </a:spcBef>
              <a:spcAft>
                <a:spcPts val="0"/>
              </a:spcAft>
              <a:buClr>
                <a:srgbClr val="CC0000"/>
              </a:buClr>
              <a:buSzPts val="1800"/>
              <a:buFont typeface="Calibri"/>
              <a:buAutoNum type="arabicPeriod"/>
            </a:pPr>
            <a:r>
              <a:rPr b="1" i="0" lang="en-US" sz="3200" u="none" cap="none" strike="noStrike">
                <a:solidFill>
                  <a:schemeClr val="dk1"/>
                </a:solidFill>
                <a:latin typeface="Times New Roman"/>
                <a:ea typeface="Times New Roman"/>
                <a:cs typeface="Times New Roman"/>
                <a:sym typeface="Times New Roman"/>
              </a:rPr>
              <a:t>Implicit Signaling.</a:t>
            </a:r>
            <a:endParaRPr b="1" i="0" sz="3200" u="none" cap="none" strike="noStrike">
              <a:solidFill>
                <a:schemeClr val="dk1"/>
              </a:solidFill>
              <a:latin typeface="Times New Roman"/>
              <a:ea typeface="Times New Roman"/>
              <a:cs typeface="Times New Roman"/>
              <a:sym typeface="Times New Roman"/>
            </a:endParaRPr>
          </a:p>
          <a:p>
            <a:pPr indent="-342900" lvl="0" marL="419100" marR="0" rtl="0" algn="l">
              <a:lnSpc>
                <a:spcPct val="80000"/>
              </a:lnSpc>
              <a:spcBef>
                <a:spcPts val="900"/>
              </a:spcBef>
              <a:spcAft>
                <a:spcPts val="0"/>
              </a:spcAft>
              <a:buClr>
                <a:srgbClr val="CC0000"/>
              </a:buClr>
              <a:buSzPts val="1800"/>
              <a:buFont typeface="Calibri"/>
              <a:buAutoNum type="arabicPeriod"/>
            </a:pPr>
            <a:r>
              <a:rPr b="1" i="0" lang="en-US" sz="3200" u="none" cap="none" strike="noStrike">
                <a:solidFill>
                  <a:schemeClr val="dk1"/>
                </a:solidFill>
                <a:latin typeface="Times New Roman"/>
                <a:ea typeface="Times New Roman"/>
                <a:cs typeface="Times New Roman"/>
                <a:sym typeface="Times New Roman"/>
              </a:rPr>
              <a:t>Explicit Signaling.</a:t>
            </a:r>
            <a:endParaRPr b="1" i="0" sz="3200" u="none" cap="none" strike="noStrike">
              <a:solidFill>
                <a:schemeClr val="dk1"/>
              </a:solidFill>
              <a:latin typeface="Times New Roman"/>
              <a:ea typeface="Times New Roman"/>
              <a:cs typeface="Times New Roman"/>
              <a:sym typeface="Times New Roman"/>
            </a:endParaRPr>
          </a:p>
          <a:p>
            <a:pPr indent="-139700" lvl="0" marL="330200" marR="0" rtl="0" algn="l">
              <a:lnSpc>
                <a:spcPct val="80000"/>
              </a:lnSpc>
              <a:spcBef>
                <a:spcPts val="0"/>
              </a:spcBef>
              <a:spcAft>
                <a:spcPts val="0"/>
              </a:spcAft>
              <a:buClr>
                <a:srgbClr val="CC0000"/>
              </a:buClr>
              <a:buSzPts val="1800"/>
              <a:buFont typeface="Noto Sans"/>
              <a:buNone/>
            </a:pPr>
            <a:r>
              <a:t/>
            </a:r>
            <a:endParaRPr b="1" i="0" sz="2000" u="none" cap="none" strike="noStrike">
              <a:solidFill>
                <a:srgbClr val="000066"/>
              </a:solidFill>
              <a:latin typeface="Times New Roman"/>
              <a:ea typeface="Times New Roman"/>
              <a:cs typeface="Times New Roman"/>
              <a:sym typeface="Times New Roman"/>
            </a:endParaRPr>
          </a:p>
        </p:txBody>
      </p:sp>
      <p:cxnSp>
        <p:nvCxnSpPr>
          <p:cNvPr id="1276" name="Google Shape;1276;p7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77" name="Google Shape;1277;p7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78" name="Google Shape;1278;p7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79" name="Google Shape;1279;p7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280" name="Google Shape;1280;p7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7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286" name="Google Shape;1286;p7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287" name="Google Shape;1287;p7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288" name="Google Shape;1288;p78"/>
          <p:cNvSpPr txBox="1"/>
          <p:nvPr>
            <p:ph idx="4294967295" type="title"/>
          </p:nvPr>
        </p:nvSpPr>
        <p:spPr>
          <a:xfrm>
            <a:off x="602725" y="-17944"/>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3200">
                <a:latin typeface="Times New Roman"/>
                <a:ea typeface="Times New Roman"/>
                <a:cs typeface="Times New Roman"/>
                <a:sym typeface="Times New Roman"/>
              </a:rPr>
              <a:t>Transmission Control Protocol [TCP] (Cntd.)</a:t>
            </a:r>
            <a:endParaRPr sz="3200"/>
          </a:p>
        </p:txBody>
      </p:sp>
      <p:sp>
        <p:nvSpPr>
          <p:cNvPr id="1289" name="Google Shape;1289;p78"/>
          <p:cNvSpPr txBox="1"/>
          <p:nvPr/>
        </p:nvSpPr>
        <p:spPr>
          <a:xfrm>
            <a:off x="542925" y="805416"/>
            <a:ext cx="8515349" cy="285749"/>
          </a:xfrm>
          <a:prstGeom prst="rect">
            <a:avLst/>
          </a:prstGeom>
          <a:noFill/>
          <a:ln>
            <a:noFill/>
          </a:ln>
        </p:spPr>
        <p:txBody>
          <a:bodyPr anchorCtr="0" anchor="t" bIns="34275" lIns="68575" spcFirstLastPara="1" rIns="68575" wrap="square" tIns="34275">
            <a:noAutofit/>
          </a:bodyPr>
          <a:lstStyle/>
          <a:p>
            <a:pPr indent="-215900" lvl="0" marL="292100" marR="0" rtl="0" algn="l">
              <a:lnSpc>
                <a:spcPct val="80000"/>
              </a:lnSpc>
              <a:spcBef>
                <a:spcPts val="0"/>
              </a:spcBef>
              <a:spcAft>
                <a:spcPts val="0"/>
              </a:spcAft>
              <a:buClr>
                <a:srgbClr val="CC0000"/>
              </a:buClr>
              <a:buSzPts val="1800"/>
              <a:buFont typeface="Arial"/>
              <a:buChar char="•"/>
            </a:pPr>
            <a:r>
              <a:rPr b="1" i="0" lang="en-US" sz="2000" u="none" cap="none" strike="noStrike">
                <a:solidFill>
                  <a:schemeClr val="dk1"/>
                </a:solidFill>
                <a:latin typeface="Times New Roman"/>
                <a:ea typeface="Times New Roman"/>
                <a:cs typeface="Times New Roman"/>
                <a:sym typeface="Times New Roman"/>
              </a:rPr>
              <a:t>Congestion Control: </a:t>
            </a:r>
            <a:r>
              <a:rPr b="1" i="0" lang="en-US" sz="2000" u="none" cap="none" strike="noStrike">
                <a:solidFill>
                  <a:srgbClr val="FF0000"/>
                </a:solidFill>
                <a:latin typeface="Times New Roman"/>
                <a:ea typeface="Times New Roman"/>
                <a:cs typeface="Times New Roman"/>
                <a:sym typeface="Times New Roman"/>
              </a:rPr>
              <a:t>Closed-Loop Congestion Control (Removal) (Cntd.)</a:t>
            </a:r>
            <a:endParaRPr b="1" i="0" sz="2000" u="none" cap="none" strike="noStrike">
              <a:solidFill>
                <a:srgbClr val="000066"/>
              </a:solidFill>
              <a:latin typeface="Times New Roman"/>
              <a:ea typeface="Times New Roman"/>
              <a:cs typeface="Times New Roman"/>
              <a:sym typeface="Times New Roman"/>
            </a:endParaRPr>
          </a:p>
        </p:txBody>
      </p:sp>
      <p:sp>
        <p:nvSpPr>
          <p:cNvPr id="1290" name="Google Shape;1290;p78"/>
          <p:cNvSpPr txBox="1"/>
          <p:nvPr/>
        </p:nvSpPr>
        <p:spPr>
          <a:xfrm>
            <a:off x="444137" y="1485900"/>
            <a:ext cx="8515349" cy="285749"/>
          </a:xfrm>
          <a:prstGeom prst="rect">
            <a:avLst/>
          </a:prstGeom>
          <a:noFill/>
          <a:ln>
            <a:noFill/>
          </a:ln>
        </p:spPr>
        <p:txBody>
          <a:bodyPr anchorCtr="0" anchor="t" bIns="34275" lIns="68575" spcFirstLastPara="1" rIns="68575" wrap="square" tIns="34275">
            <a:noAutofit/>
          </a:bodyPr>
          <a:lstStyle/>
          <a:p>
            <a:pPr indent="-139700" lvl="0" marL="330200" marR="0" rtl="0" algn="l">
              <a:lnSpc>
                <a:spcPct val="80000"/>
              </a:lnSpc>
              <a:spcBef>
                <a:spcPts val="0"/>
              </a:spcBef>
              <a:spcAft>
                <a:spcPts val="0"/>
              </a:spcAft>
              <a:buClr>
                <a:srgbClr val="CC0000"/>
              </a:buClr>
              <a:buSzPts val="1800"/>
              <a:buFont typeface="Noto Sans"/>
              <a:buNone/>
            </a:pPr>
            <a:r>
              <a:t/>
            </a:r>
            <a:endParaRPr b="1" i="0" sz="1800" u="none" cap="none" strike="noStrike">
              <a:solidFill>
                <a:srgbClr val="000066"/>
              </a:solidFill>
              <a:latin typeface="Calibri"/>
              <a:ea typeface="Calibri"/>
              <a:cs typeface="Calibri"/>
              <a:sym typeface="Calibri"/>
            </a:endParaRPr>
          </a:p>
        </p:txBody>
      </p:sp>
      <p:sp>
        <p:nvSpPr>
          <p:cNvPr id="1291" name="Google Shape;1291;p78"/>
          <p:cNvSpPr/>
          <p:nvPr/>
        </p:nvSpPr>
        <p:spPr>
          <a:xfrm>
            <a:off x="627282" y="1098933"/>
            <a:ext cx="8448112" cy="2369880"/>
          </a:xfrm>
          <a:prstGeom prst="rect">
            <a:avLst/>
          </a:prstGeom>
          <a:solidFill>
            <a:srgbClr val="E4E8ED"/>
          </a:solidFill>
          <a:ln cap="flat" cmpd="sng" w="9525">
            <a:solidFill>
              <a:srgbClr val="00206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Backpressure :</a:t>
            </a:r>
            <a:r>
              <a:rPr b="0" i="0" lang="en-US" sz="1600" u="none" cap="none" strike="noStrike">
                <a:solidFill>
                  <a:srgbClr val="273239"/>
                </a:solidFill>
                <a:latin typeface="Times New Roman"/>
                <a:ea typeface="Times New Roman"/>
                <a:cs typeface="Times New Roman"/>
                <a:sym typeface="Times New Roman"/>
              </a:rPr>
              <a:t>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Times New Roman"/>
                <a:ea typeface="Times New Roman"/>
                <a:cs typeface="Times New Roman"/>
                <a:sym typeface="Times New Roman"/>
              </a:rPr>
              <a:t>Backpressure is a technique in </a:t>
            </a:r>
            <a:r>
              <a:rPr b="1" i="0" lang="en-US" sz="1600" u="none" cap="none" strike="noStrike">
                <a:solidFill>
                  <a:srgbClr val="273239"/>
                </a:solidFill>
                <a:latin typeface="Times New Roman"/>
                <a:ea typeface="Times New Roman"/>
                <a:cs typeface="Times New Roman"/>
                <a:sym typeface="Times New Roman"/>
              </a:rPr>
              <a:t>which a congested node stops receiving packets from </a:t>
            </a:r>
            <a:r>
              <a:rPr b="1" i="0" lang="en-US" sz="1600" u="none" cap="none" strike="noStrike">
                <a:solidFill>
                  <a:srgbClr val="C00000"/>
                </a:solidFill>
                <a:latin typeface="Times New Roman"/>
                <a:ea typeface="Times New Roman"/>
                <a:cs typeface="Times New Roman"/>
                <a:sym typeface="Times New Roman"/>
              </a:rPr>
              <a:t>upstream node. </a:t>
            </a:r>
            <a:endParaRPr b="1" i="0" sz="1600" u="none" cap="none" strike="noStrike">
              <a:solidFill>
                <a:srgbClr val="C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Times New Roman"/>
                <a:ea typeface="Times New Roman"/>
                <a:cs typeface="Times New Roman"/>
                <a:sym typeface="Times New Roman"/>
              </a:rPr>
              <a:t>This may cause the upstream node or nodes to become congested and reject receiving data from above nodes.</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Times New Roman"/>
                <a:ea typeface="Times New Roman"/>
                <a:cs typeface="Times New Roman"/>
                <a:sym typeface="Times New Roman"/>
              </a:rPr>
              <a:t> Backpressure is a node-to-node congestion control technique that propagate in the </a:t>
            </a:r>
            <a:r>
              <a:rPr b="1" i="0" lang="en-US" sz="1800" u="none" cap="none" strike="noStrike">
                <a:solidFill>
                  <a:srgbClr val="C00000"/>
                </a:solidFill>
                <a:latin typeface="Times New Roman"/>
                <a:ea typeface="Times New Roman"/>
                <a:cs typeface="Times New Roman"/>
                <a:sym typeface="Times New Roman"/>
              </a:rPr>
              <a:t>opposite direction of data flow. </a:t>
            </a:r>
            <a:endParaRPr b="1" i="0" sz="1800" u="none" cap="none" strike="noStrike">
              <a:solidFill>
                <a:srgbClr val="C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Times New Roman"/>
                <a:ea typeface="Times New Roman"/>
                <a:cs typeface="Times New Roman"/>
                <a:sym typeface="Times New Roman"/>
              </a:rPr>
              <a:t>The backpressure technique can </a:t>
            </a:r>
            <a:r>
              <a:rPr b="1" i="0" lang="en-US" sz="1600" u="none" cap="none" strike="noStrike">
                <a:solidFill>
                  <a:srgbClr val="C00000"/>
                </a:solidFill>
                <a:latin typeface="Times New Roman"/>
                <a:ea typeface="Times New Roman"/>
                <a:cs typeface="Times New Roman"/>
                <a:sym typeface="Times New Roman"/>
              </a:rPr>
              <a:t>be applied only to virtual circuit </a:t>
            </a:r>
            <a:r>
              <a:rPr b="0" i="0" lang="en-US" sz="1600" u="none" cap="none" strike="noStrike">
                <a:solidFill>
                  <a:srgbClr val="273239"/>
                </a:solidFill>
                <a:latin typeface="Times New Roman"/>
                <a:ea typeface="Times New Roman"/>
                <a:cs typeface="Times New Roman"/>
                <a:sym typeface="Times New Roman"/>
              </a:rPr>
              <a:t>where each node has information of its above upstream node. </a:t>
            </a:r>
            <a:endParaRPr b="0" i="0" sz="1600" u="none" cap="none" strike="noStrike">
              <a:solidFill>
                <a:srgbClr val="000000"/>
              </a:solidFill>
              <a:latin typeface="Times New Roman"/>
              <a:ea typeface="Times New Roman"/>
              <a:cs typeface="Times New Roman"/>
              <a:sym typeface="Times New Roman"/>
            </a:endParaRPr>
          </a:p>
        </p:txBody>
      </p:sp>
      <p:pic>
        <p:nvPicPr>
          <p:cNvPr descr="Lightbox" id="1292" name="Google Shape;1292;p78"/>
          <p:cNvPicPr preferRelativeResize="0"/>
          <p:nvPr/>
        </p:nvPicPr>
        <p:blipFill rotWithShape="1">
          <a:blip r:embed="rId3">
            <a:alphaModFix/>
          </a:blip>
          <a:srcRect b="6857" l="2005" r="2038" t="20741"/>
          <a:stretch/>
        </p:blipFill>
        <p:spPr>
          <a:xfrm>
            <a:off x="859183" y="3505498"/>
            <a:ext cx="8029178" cy="1192708"/>
          </a:xfrm>
          <a:prstGeom prst="rect">
            <a:avLst/>
          </a:prstGeom>
          <a:noFill/>
          <a:ln>
            <a:noFill/>
          </a:ln>
        </p:spPr>
      </p:pic>
      <p:cxnSp>
        <p:nvCxnSpPr>
          <p:cNvPr id="1293" name="Google Shape;1293;p7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94" name="Google Shape;1294;p7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95" name="Google Shape;1295;p7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96" name="Google Shape;1296;p7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297" name="Google Shape;1297;p7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7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303" name="Google Shape;1303;p7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304" name="Google Shape;1304;p7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305" name="Google Shape;1305;p79"/>
          <p:cNvSpPr txBox="1"/>
          <p:nvPr>
            <p:ph idx="4294967295" type="title"/>
          </p:nvPr>
        </p:nvSpPr>
        <p:spPr>
          <a:xfrm>
            <a:off x="444137" y="149727"/>
            <a:ext cx="7772400" cy="507281"/>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3200">
                <a:latin typeface="Times New Roman"/>
                <a:ea typeface="Times New Roman"/>
                <a:cs typeface="Times New Roman"/>
                <a:sym typeface="Times New Roman"/>
              </a:rPr>
              <a:t>Transmission Control Protocol [TCP] (Cntd.)</a:t>
            </a:r>
            <a:endParaRPr sz="3200"/>
          </a:p>
        </p:txBody>
      </p:sp>
      <p:sp>
        <p:nvSpPr>
          <p:cNvPr id="1306" name="Google Shape;1306;p79"/>
          <p:cNvSpPr txBox="1"/>
          <p:nvPr/>
        </p:nvSpPr>
        <p:spPr>
          <a:xfrm>
            <a:off x="520581" y="791086"/>
            <a:ext cx="8515349" cy="285749"/>
          </a:xfrm>
          <a:prstGeom prst="rect">
            <a:avLst/>
          </a:prstGeom>
          <a:noFill/>
          <a:ln>
            <a:noFill/>
          </a:ln>
        </p:spPr>
        <p:txBody>
          <a:bodyPr anchorCtr="0" anchor="t" bIns="34275" lIns="68575" spcFirstLastPara="1" rIns="68575" wrap="square" tIns="34275">
            <a:noAutofit/>
          </a:bodyPr>
          <a:lstStyle/>
          <a:p>
            <a:pPr indent="-215900" lvl="0" marL="292100" marR="0" rtl="0" algn="l">
              <a:lnSpc>
                <a:spcPct val="80000"/>
              </a:lnSpc>
              <a:spcBef>
                <a:spcPts val="0"/>
              </a:spcBef>
              <a:spcAft>
                <a:spcPts val="0"/>
              </a:spcAft>
              <a:buClr>
                <a:srgbClr val="CC0000"/>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Congestion Control: </a:t>
            </a:r>
            <a:r>
              <a:rPr b="1" i="0" lang="en-US" sz="1800" u="none" cap="none" strike="noStrike">
                <a:solidFill>
                  <a:srgbClr val="FF0000"/>
                </a:solidFill>
                <a:latin typeface="Times New Roman"/>
                <a:ea typeface="Times New Roman"/>
                <a:cs typeface="Times New Roman"/>
                <a:sym typeface="Times New Roman"/>
              </a:rPr>
              <a:t>Closed-Loop Congestion Control (Removal) (Cntd.)</a:t>
            </a:r>
            <a:endParaRPr b="1" i="0" sz="1800" u="none" cap="none" strike="noStrike">
              <a:solidFill>
                <a:srgbClr val="000066"/>
              </a:solidFill>
              <a:latin typeface="Times New Roman"/>
              <a:ea typeface="Times New Roman"/>
              <a:cs typeface="Times New Roman"/>
              <a:sym typeface="Times New Roman"/>
            </a:endParaRPr>
          </a:p>
        </p:txBody>
      </p:sp>
      <p:sp>
        <p:nvSpPr>
          <p:cNvPr id="1307" name="Google Shape;1307;p79"/>
          <p:cNvSpPr txBox="1"/>
          <p:nvPr/>
        </p:nvSpPr>
        <p:spPr>
          <a:xfrm>
            <a:off x="444137" y="1485900"/>
            <a:ext cx="8515349" cy="285749"/>
          </a:xfrm>
          <a:prstGeom prst="rect">
            <a:avLst/>
          </a:prstGeom>
          <a:noFill/>
          <a:ln>
            <a:noFill/>
          </a:ln>
        </p:spPr>
        <p:txBody>
          <a:bodyPr anchorCtr="0" anchor="t" bIns="34275" lIns="68575" spcFirstLastPara="1" rIns="68575" wrap="square" tIns="34275">
            <a:noAutofit/>
          </a:bodyPr>
          <a:lstStyle/>
          <a:p>
            <a:pPr indent="-139700" lvl="0" marL="330200" marR="0" rtl="0" algn="l">
              <a:lnSpc>
                <a:spcPct val="80000"/>
              </a:lnSpc>
              <a:spcBef>
                <a:spcPts val="0"/>
              </a:spcBef>
              <a:spcAft>
                <a:spcPts val="0"/>
              </a:spcAft>
              <a:buClr>
                <a:srgbClr val="CC0000"/>
              </a:buClr>
              <a:buSzPts val="1800"/>
              <a:buFont typeface="Noto Sans"/>
              <a:buNone/>
            </a:pPr>
            <a:r>
              <a:t/>
            </a:r>
            <a:endParaRPr b="1" i="0" sz="1800" u="none" cap="none" strike="noStrike">
              <a:solidFill>
                <a:srgbClr val="000066"/>
              </a:solidFill>
              <a:latin typeface="Calibri"/>
              <a:ea typeface="Calibri"/>
              <a:cs typeface="Calibri"/>
              <a:sym typeface="Calibri"/>
            </a:endParaRPr>
          </a:p>
        </p:txBody>
      </p:sp>
      <p:sp>
        <p:nvSpPr>
          <p:cNvPr id="1308" name="Google Shape;1308;p79"/>
          <p:cNvSpPr/>
          <p:nvPr/>
        </p:nvSpPr>
        <p:spPr>
          <a:xfrm>
            <a:off x="650993" y="1133483"/>
            <a:ext cx="8308493" cy="2431435"/>
          </a:xfrm>
          <a:prstGeom prst="rect">
            <a:avLst/>
          </a:prstGeom>
          <a:solidFill>
            <a:srgbClr val="E4E8ED"/>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Choke Packet Technique :</a:t>
            </a:r>
            <a:r>
              <a:rPr b="0" i="0" lang="en-US" sz="1600" u="none" cap="none" strike="noStrike">
                <a:solidFill>
                  <a:srgbClr val="273239"/>
                </a:solidFill>
                <a:latin typeface="Times New Roman"/>
                <a:ea typeface="Times New Roman"/>
                <a:cs typeface="Times New Roman"/>
                <a:sym typeface="Times New Roman"/>
              </a:rPr>
              <a:t> </a:t>
            </a:r>
            <a:endParaRPr b="0" i="0" sz="16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700"/>
              <a:buFont typeface="Noto Sans Symbols"/>
              <a:buChar char="⮚"/>
            </a:pPr>
            <a:r>
              <a:rPr b="0" i="0" lang="en-US" sz="1700" u="none" cap="none" strike="noStrike">
                <a:solidFill>
                  <a:srgbClr val="273239"/>
                </a:solidFill>
                <a:latin typeface="Times New Roman"/>
                <a:ea typeface="Times New Roman"/>
                <a:cs typeface="Times New Roman"/>
                <a:sym typeface="Times New Roman"/>
              </a:rPr>
              <a:t>Choke packet technique is applicable to both virtual networks as well as datagram subnets. </a:t>
            </a:r>
            <a:endParaRPr b="0" i="0" sz="17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700"/>
              <a:buFont typeface="Noto Sans Symbols"/>
              <a:buChar char="⮚"/>
            </a:pPr>
            <a:r>
              <a:rPr b="1" i="0" lang="en-US" sz="1700" u="none" cap="none" strike="noStrike">
                <a:solidFill>
                  <a:srgbClr val="273239"/>
                </a:solidFill>
                <a:latin typeface="Times New Roman"/>
                <a:ea typeface="Times New Roman"/>
                <a:cs typeface="Times New Roman"/>
                <a:sym typeface="Times New Roman"/>
              </a:rPr>
              <a:t>A choke packet is a packet </a:t>
            </a:r>
            <a:r>
              <a:rPr b="1" i="0" lang="en-US" sz="1700" u="none" cap="none" strike="noStrike">
                <a:solidFill>
                  <a:srgbClr val="C00000"/>
                </a:solidFill>
                <a:latin typeface="Times New Roman"/>
                <a:ea typeface="Times New Roman"/>
                <a:cs typeface="Times New Roman"/>
                <a:sym typeface="Times New Roman"/>
              </a:rPr>
              <a:t>sent by a node to the source to inform it of congestion. </a:t>
            </a:r>
            <a:endParaRPr b="1" i="0" sz="1700" u="none" cap="none" strike="noStrike">
              <a:solidFill>
                <a:srgbClr val="C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700"/>
              <a:buFont typeface="Noto Sans Symbols"/>
              <a:buChar char="⮚"/>
            </a:pPr>
            <a:r>
              <a:rPr b="0" i="0" lang="en-US" sz="1700" u="none" cap="none" strike="noStrike">
                <a:solidFill>
                  <a:srgbClr val="273239"/>
                </a:solidFill>
                <a:latin typeface="Times New Roman"/>
                <a:ea typeface="Times New Roman"/>
                <a:cs typeface="Times New Roman"/>
                <a:sym typeface="Times New Roman"/>
              </a:rPr>
              <a:t>Each router monitors its resources and the utilization at each of its output lines. </a:t>
            </a:r>
            <a:endParaRPr b="0" i="0" sz="17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700"/>
              <a:buFont typeface="Noto Sans Symbols"/>
              <a:buChar char="⮚"/>
            </a:pPr>
            <a:r>
              <a:rPr b="0" i="0" lang="en-US" sz="1700" u="none" cap="none" strike="noStrike">
                <a:solidFill>
                  <a:srgbClr val="273239"/>
                </a:solidFill>
                <a:latin typeface="Times New Roman"/>
                <a:ea typeface="Times New Roman"/>
                <a:cs typeface="Times New Roman"/>
                <a:sym typeface="Times New Roman"/>
              </a:rPr>
              <a:t>Whenever the resource utilization exceeds the threshold value which is set by the administrator, the router directly sends a choke packet to the source giving it a feedback to reduce the traffic. </a:t>
            </a:r>
            <a:endParaRPr b="0" i="0" sz="17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700"/>
              <a:buFont typeface="Noto Sans Symbols"/>
              <a:buChar char="⮚"/>
            </a:pPr>
            <a:r>
              <a:rPr b="0" i="0" lang="en-US" sz="1700" u="none" cap="none" strike="noStrike">
                <a:solidFill>
                  <a:srgbClr val="273239"/>
                </a:solidFill>
                <a:latin typeface="Times New Roman"/>
                <a:ea typeface="Times New Roman"/>
                <a:cs typeface="Times New Roman"/>
                <a:sym typeface="Times New Roman"/>
              </a:rPr>
              <a:t>The intermediate nodes through which the packets has traveled are not warned about congestion.</a:t>
            </a:r>
            <a:r>
              <a:rPr b="0" i="0" lang="en-US" sz="1600" u="none" cap="none" strike="noStrike">
                <a:solidFill>
                  <a:srgbClr val="273239"/>
                </a:solidFill>
                <a:latin typeface="Times New Roman"/>
                <a:ea typeface="Times New Roman"/>
                <a:cs typeface="Times New Roman"/>
                <a:sym typeface="Times New Roman"/>
              </a:rPr>
              <a:t> </a:t>
            </a:r>
            <a:endParaRPr b="0" i="0" sz="1600" u="none" cap="none" strike="noStrike">
              <a:solidFill>
                <a:srgbClr val="000000"/>
              </a:solidFill>
              <a:latin typeface="Times New Roman"/>
              <a:ea typeface="Times New Roman"/>
              <a:cs typeface="Times New Roman"/>
              <a:sym typeface="Times New Roman"/>
            </a:endParaRPr>
          </a:p>
        </p:txBody>
      </p:sp>
      <p:pic>
        <p:nvPicPr>
          <p:cNvPr descr="choke packet" id="1309" name="Google Shape;1309;p79"/>
          <p:cNvPicPr preferRelativeResize="0"/>
          <p:nvPr/>
        </p:nvPicPr>
        <p:blipFill rotWithShape="1">
          <a:blip r:embed="rId3">
            <a:alphaModFix/>
          </a:blip>
          <a:srcRect b="4963" l="0" r="0" t="13880"/>
          <a:stretch/>
        </p:blipFill>
        <p:spPr>
          <a:xfrm>
            <a:off x="2145890" y="3778475"/>
            <a:ext cx="5369008" cy="842300"/>
          </a:xfrm>
          <a:prstGeom prst="rect">
            <a:avLst/>
          </a:prstGeom>
          <a:noFill/>
          <a:ln>
            <a:noFill/>
          </a:ln>
        </p:spPr>
      </p:pic>
      <p:cxnSp>
        <p:nvCxnSpPr>
          <p:cNvPr id="1310" name="Google Shape;1310;p7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11" name="Google Shape;1311;p7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12" name="Google Shape;1312;p7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13" name="Google Shape;1313;p7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314" name="Google Shape;1314;p7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79" name="Google Shape;179;p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80" name="Google Shape;180;p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81" name="Google Shape;181;p8"/>
          <p:cNvSpPr txBox="1"/>
          <p:nvPr>
            <p:ph idx="4294967295" type="title"/>
          </p:nvPr>
        </p:nvSpPr>
        <p:spPr>
          <a:xfrm>
            <a:off x="0" y="-111125"/>
            <a:ext cx="82296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5400">
                <a:latin typeface="Times New Roman"/>
                <a:ea typeface="Times New Roman"/>
                <a:cs typeface="Times New Roman"/>
                <a:sym typeface="Times New Roman"/>
              </a:rPr>
              <a:t>Introduction</a:t>
            </a:r>
            <a:endParaRPr sz="5400">
              <a:latin typeface="Times New Roman"/>
              <a:ea typeface="Times New Roman"/>
              <a:cs typeface="Times New Roman"/>
              <a:sym typeface="Times New Roman"/>
            </a:endParaRPr>
          </a:p>
        </p:txBody>
      </p:sp>
      <p:sp>
        <p:nvSpPr>
          <p:cNvPr id="182" name="Google Shape;182;p8"/>
          <p:cNvSpPr txBox="1"/>
          <p:nvPr/>
        </p:nvSpPr>
        <p:spPr>
          <a:xfrm>
            <a:off x="577386" y="839265"/>
            <a:ext cx="5143499" cy="3394472"/>
          </a:xfrm>
          <a:prstGeom prst="rect">
            <a:avLst/>
          </a:prstGeom>
          <a:noFill/>
          <a:ln>
            <a:noFill/>
          </a:ln>
        </p:spPr>
        <p:txBody>
          <a:bodyPr anchorCtr="0" anchor="t" bIns="34275" lIns="68575" spcFirstLastPara="1" rIns="68575" wrap="square" tIns="34275">
            <a:normAutofit/>
          </a:bodyPr>
          <a:lstStyle/>
          <a:p>
            <a:pPr indent="-342900" lvl="0" marL="419100" marR="0" rtl="0" algn="just">
              <a:lnSpc>
                <a:spcPct val="8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The transport layer in the TCP/IP suite is </a:t>
            </a:r>
            <a:r>
              <a:rPr b="1" i="0" lang="en-US" sz="2000" u="none" cap="none" strike="noStrike">
                <a:solidFill>
                  <a:srgbClr val="C00000"/>
                </a:solidFill>
                <a:latin typeface="Times New Roman"/>
                <a:ea typeface="Times New Roman"/>
                <a:cs typeface="Times New Roman"/>
                <a:sym typeface="Times New Roman"/>
              </a:rPr>
              <a:t>located between </a:t>
            </a:r>
            <a:r>
              <a:rPr b="0" i="0" lang="en-US" sz="2000" u="none" cap="none" strike="noStrike">
                <a:solidFill>
                  <a:schemeClr val="dk1"/>
                </a:solidFill>
                <a:latin typeface="Times New Roman"/>
                <a:ea typeface="Times New Roman"/>
                <a:cs typeface="Times New Roman"/>
                <a:sym typeface="Times New Roman"/>
              </a:rPr>
              <a:t>the </a:t>
            </a:r>
            <a:r>
              <a:rPr b="1" i="0" lang="en-US" sz="2000" u="none" cap="none" strike="noStrike">
                <a:solidFill>
                  <a:schemeClr val="dk1"/>
                </a:solidFill>
                <a:latin typeface="Times New Roman"/>
                <a:ea typeface="Times New Roman"/>
                <a:cs typeface="Times New Roman"/>
                <a:sym typeface="Times New Roman"/>
              </a:rPr>
              <a:t>application layer </a:t>
            </a:r>
            <a:r>
              <a:rPr b="0" i="0" lang="en-US" sz="2000" u="none" cap="none" strike="noStrike">
                <a:solidFill>
                  <a:schemeClr val="dk1"/>
                </a:solidFill>
                <a:latin typeface="Times New Roman"/>
                <a:ea typeface="Times New Roman"/>
                <a:cs typeface="Times New Roman"/>
                <a:sym typeface="Times New Roman"/>
              </a:rPr>
              <a:t>and the </a:t>
            </a:r>
            <a:r>
              <a:rPr b="1" i="0" lang="en-US" sz="2000" u="none" cap="none" strike="noStrike">
                <a:solidFill>
                  <a:schemeClr val="dk1"/>
                </a:solidFill>
                <a:latin typeface="Times New Roman"/>
                <a:ea typeface="Times New Roman"/>
                <a:cs typeface="Times New Roman"/>
                <a:sym typeface="Times New Roman"/>
              </a:rPr>
              <a:t>network layer</a:t>
            </a:r>
            <a:r>
              <a:rPr b="0" i="0" lang="en-US" sz="20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Times New Roman"/>
              <a:ea typeface="Times New Roman"/>
              <a:cs typeface="Times New Roman"/>
              <a:sym typeface="Times New Roman"/>
            </a:endParaRPr>
          </a:p>
          <a:p>
            <a:pPr indent="-342900" lvl="0" marL="419100" marR="0" rtl="0" algn="just">
              <a:lnSpc>
                <a:spcPct val="80000"/>
              </a:lnSpc>
              <a:spcBef>
                <a:spcPts val="90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It </a:t>
            </a:r>
            <a:r>
              <a:rPr b="1" i="0" lang="en-US" sz="2000" u="none" cap="none" strike="noStrike">
                <a:solidFill>
                  <a:srgbClr val="C00000"/>
                </a:solidFill>
                <a:latin typeface="Times New Roman"/>
                <a:ea typeface="Times New Roman"/>
                <a:cs typeface="Times New Roman"/>
                <a:sym typeface="Times New Roman"/>
              </a:rPr>
              <a:t>provides services to the application layer </a:t>
            </a:r>
            <a:r>
              <a:rPr b="0" i="0" lang="en-US" sz="2000" u="none" cap="none" strike="noStrike">
                <a:solidFill>
                  <a:schemeClr val="dk1"/>
                </a:solidFill>
                <a:latin typeface="Times New Roman"/>
                <a:ea typeface="Times New Roman"/>
                <a:cs typeface="Times New Roman"/>
                <a:sym typeface="Times New Roman"/>
              </a:rPr>
              <a:t>and </a:t>
            </a:r>
            <a:r>
              <a:rPr b="1" i="0" lang="en-US" sz="2000" u="none" cap="none" strike="noStrike">
                <a:solidFill>
                  <a:schemeClr val="dk1"/>
                </a:solidFill>
                <a:latin typeface="Times New Roman"/>
                <a:ea typeface="Times New Roman"/>
                <a:cs typeface="Times New Roman"/>
                <a:sym typeface="Times New Roman"/>
              </a:rPr>
              <a:t>receives services </a:t>
            </a:r>
            <a:r>
              <a:rPr b="0" i="0" lang="en-US" sz="2000" u="none" cap="none" strike="noStrike">
                <a:solidFill>
                  <a:srgbClr val="C00000"/>
                </a:solidFill>
                <a:latin typeface="Times New Roman"/>
                <a:ea typeface="Times New Roman"/>
                <a:cs typeface="Times New Roman"/>
                <a:sym typeface="Times New Roman"/>
              </a:rPr>
              <a:t>from the network layer.</a:t>
            </a:r>
            <a:endParaRPr b="0" i="0" sz="1200" u="none" cap="none" strike="noStrike">
              <a:solidFill>
                <a:srgbClr val="C00000"/>
              </a:solidFill>
              <a:latin typeface="Times New Roman"/>
              <a:ea typeface="Times New Roman"/>
              <a:cs typeface="Times New Roman"/>
              <a:sym typeface="Times New Roman"/>
            </a:endParaRPr>
          </a:p>
          <a:p>
            <a:pPr indent="-342900" lvl="0" marL="419100" marR="0" rtl="0" algn="just">
              <a:lnSpc>
                <a:spcPct val="80000"/>
              </a:lnSpc>
              <a:spcBef>
                <a:spcPts val="90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The transport layer acts as a </a:t>
            </a:r>
            <a:r>
              <a:rPr b="1" i="0" lang="en-US" sz="2000" u="none" cap="none" strike="noStrike">
                <a:solidFill>
                  <a:srgbClr val="143F6A"/>
                </a:solidFill>
                <a:latin typeface="Times New Roman"/>
                <a:ea typeface="Times New Roman"/>
                <a:cs typeface="Times New Roman"/>
                <a:sym typeface="Times New Roman"/>
              </a:rPr>
              <a:t>liaison</a:t>
            </a:r>
            <a:r>
              <a:rPr b="0" i="0" lang="en-US" sz="2000" u="none" cap="none" strike="noStrike">
                <a:solidFill>
                  <a:schemeClr val="dk1"/>
                </a:solidFill>
                <a:latin typeface="Times New Roman"/>
                <a:ea typeface="Times New Roman"/>
                <a:cs typeface="Times New Roman"/>
                <a:sym typeface="Times New Roman"/>
              </a:rPr>
              <a:t> between a </a:t>
            </a:r>
            <a:r>
              <a:rPr b="1" i="0" lang="en-US" sz="2000" u="none" cap="none" strike="noStrike">
                <a:solidFill>
                  <a:schemeClr val="dk1"/>
                </a:solidFill>
                <a:latin typeface="Times New Roman"/>
                <a:ea typeface="Times New Roman"/>
                <a:cs typeface="Times New Roman"/>
                <a:sym typeface="Times New Roman"/>
              </a:rPr>
              <a:t>client program and a server program</a:t>
            </a:r>
            <a:r>
              <a:rPr b="0" i="0" lang="en-US" sz="2000" u="none" cap="none" strike="noStrike">
                <a:solidFill>
                  <a:schemeClr val="dk1"/>
                </a:solidFill>
                <a:latin typeface="Times New Roman"/>
                <a:ea typeface="Times New Roman"/>
                <a:cs typeface="Times New Roman"/>
                <a:sym typeface="Times New Roman"/>
              </a:rPr>
              <a:t>, a </a:t>
            </a:r>
            <a:r>
              <a:rPr b="1" i="0" lang="en-US" sz="2400" u="none" cap="none" strike="noStrike">
                <a:solidFill>
                  <a:srgbClr val="C00000"/>
                </a:solidFill>
                <a:latin typeface="Times New Roman"/>
                <a:ea typeface="Times New Roman"/>
                <a:cs typeface="Times New Roman"/>
                <a:sym typeface="Times New Roman"/>
              </a:rPr>
              <a:t>Process-to-Process</a:t>
            </a:r>
            <a:r>
              <a:rPr b="0" i="0" lang="en-US" sz="2000" u="none" cap="none" strike="noStrike">
                <a:solidFill>
                  <a:schemeClr val="dk1"/>
                </a:solidFill>
                <a:latin typeface="Times New Roman"/>
                <a:ea typeface="Times New Roman"/>
                <a:cs typeface="Times New Roman"/>
                <a:sym typeface="Times New Roman"/>
              </a:rPr>
              <a:t> connection.</a:t>
            </a:r>
            <a:endParaRPr b="0" i="0" sz="1200" u="none" cap="none" strike="noStrike">
              <a:solidFill>
                <a:schemeClr val="dk1"/>
              </a:solidFill>
              <a:latin typeface="Times New Roman"/>
              <a:ea typeface="Times New Roman"/>
              <a:cs typeface="Times New Roman"/>
              <a:sym typeface="Times New Roman"/>
            </a:endParaRPr>
          </a:p>
          <a:p>
            <a:pPr indent="-342900" lvl="0" marL="419100" marR="0" rtl="0" algn="just">
              <a:lnSpc>
                <a:spcPct val="80000"/>
              </a:lnSpc>
              <a:spcBef>
                <a:spcPts val="90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The transport layer is the </a:t>
            </a:r>
            <a:r>
              <a:rPr b="1" i="0" lang="en-US" sz="2400" u="none" cap="none" strike="noStrike">
                <a:solidFill>
                  <a:srgbClr val="C00000"/>
                </a:solidFill>
                <a:latin typeface="Times New Roman"/>
                <a:ea typeface="Times New Roman"/>
                <a:cs typeface="Times New Roman"/>
                <a:sym typeface="Times New Roman"/>
              </a:rPr>
              <a:t>heart</a:t>
            </a:r>
            <a:r>
              <a:rPr b="0" i="0" lang="en-US" sz="2000" u="none" cap="none" strike="noStrike">
                <a:solidFill>
                  <a:schemeClr val="dk1"/>
                </a:solidFill>
                <a:latin typeface="Times New Roman"/>
                <a:ea typeface="Times New Roman"/>
                <a:cs typeface="Times New Roman"/>
                <a:sym typeface="Times New Roman"/>
              </a:rPr>
              <a:t> of the TCP/IP protocol suite.</a:t>
            </a:r>
            <a:endParaRPr b="0" i="0" sz="2000" u="none" cap="none" strike="noStrike">
              <a:solidFill>
                <a:schemeClr val="dk1"/>
              </a:solidFill>
              <a:latin typeface="Times New Roman"/>
              <a:ea typeface="Times New Roman"/>
              <a:cs typeface="Times New Roman"/>
              <a:sym typeface="Times New Roman"/>
            </a:endParaRPr>
          </a:p>
        </p:txBody>
      </p:sp>
      <p:pic>
        <p:nvPicPr>
          <p:cNvPr id="183" name="Google Shape;183;p8"/>
          <p:cNvPicPr preferRelativeResize="0"/>
          <p:nvPr/>
        </p:nvPicPr>
        <p:blipFill rotWithShape="1">
          <a:blip r:embed="rId3">
            <a:alphaModFix/>
          </a:blip>
          <a:srcRect b="0" l="0" r="0" t="0"/>
          <a:stretch/>
        </p:blipFill>
        <p:spPr>
          <a:xfrm>
            <a:off x="5838160" y="750388"/>
            <a:ext cx="3278981" cy="3594018"/>
          </a:xfrm>
          <a:prstGeom prst="rect">
            <a:avLst/>
          </a:prstGeom>
          <a:noFill/>
          <a:ln>
            <a:noFill/>
          </a:ln>
        </p:spPr>
      </p:pic>
      <p:sp>
        <p:nvSpPr>
          <p:cNvPr id="184" name="Google Shape;184;p8"/>
          <p:cNvSpPr txBox="1"/>
          <p:nvPr/>
        </p:nvSpPr>
        <p:spPr>
          <a:xfrm>
            <a:off x="5656217" y="4437162"/>
            <a:ext cx="3278981" cy="314921"/>
          </a:xfrm>
          <a:prstGeom prst="rect">
            <a:avLst/>
          </a:prstGeom>
          <a:noFill/>
          <a:ln>
            <a:noFill/>
          </a:ln>
        </p:spPr>
        <p:txBody>
          <a:bodyPr anchorCtr="0" anchor="ctr" bIns="34275" lIns="68575" spcFirstLastPara="1" rIns="68575" wrap="square" tIns="34275">
            <a:normAutofit fontScale="85000" lnSpcReduction="10000"/>
          </a:bodyPr>
          <a:lstStyle/>
          <a:p>
            <a:pPr indent="0" lvl="0" marL="0" marR="0" rtl="0" algn="ctr">
              <a:lnSpc>
                <a:spcPct val="100000"/>
              </a:lnSpc>
              <a:spcBef>
                <a:spcPts val="0"/>
              </a:spcBef>
              <a:spcAft>
                <a:spcPts val="0"/>
              </a:spcAft>
              <a:buClr>
                <a:schemeClr val="dk1"/>
              </a:buClr>
              <a:buSzPct val="100000"/>
              <a:buFont typeface="Times New Roman"/>
              <a:buNone/>
            </a:pPr>
            <a:r>
              <a:rPr b="1" i="0" lang="en-US" sz="1400" u="none" cap="none" strike="noStrike">
                <a:solidFill>
                  <a:schemeClr val="dk1"/>
                </a:solidFill>
                <a:latin typeface="Times New Roman"/>
                <a:ea typeface="Times New Roman"/>
                <a:cs typeface="Times New Roman"/>
                <a:sym typeface="Times New Roman"/>
              </a:rPr>
              <a:t>Figure:</a:t>
            </a:r>
            <a:r>
              <a:rPr b="0" i="0" lang="en-US" sz="1400" u="none" cap="none" strike="noStrike">
                <a:solidFill>
                  <a:schemeClr val="dk1"/>
                </a:solidFill>
                <a:latin typeface="Times New Roman"/>
                <a:ea typeface="Times New Roman"/>
                <a:cs typeface="Times New Roman"/>
                <a:sym typeface="Times New Roman"/>
              </a:rPr>
              <a:t> Transport Layer in OSI and TCP/IP Model</a:t>
            </a:r>
            <a:endParaRPr b="0" i="0" sz="1400" u="none" cap="none" strike="noStrike">
              <a:solidFill>
                <a:schemeClr val="dk1"/>
              </a:solidFill>
              <a:latin typeface="Times New Roman"/>
              <a:ea typeface="Times New Roman"/>
              <a:cs typeface="Times New Roman"/>
              <a:sym typeface="Times New Roman"/>
            </a:endParaRPr>
          </a:p>
        </p:txBody>
      </p:sp>
      <p:cxnSp>
        <p:nvCxnSpPr>
          <p:cNvPr id="185" name="Google Shape;185;p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6" name="Google Shape;186;p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87" name="Google Shape;187;p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8" name="Google Shape;188;p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9" name="Google Shape;189;p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8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320" name="Google Shape;1320;p8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321" name="Google Shape;1321;p8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322" name="Google Shape;1322;p80"/>
          <p:cNvSpPr txBox="1"/>
          <p:nvPr>
            <p:ph idx="4294967295" type="title"/>
          </p:nvPr>
        </p:nvSpPr>
        <p:spPr>
          <a:xfrm>
            <a:off x="591145" y="204707"/>
            <a:ext cx="7772400" cy="438225"/>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Clr>
                <a:schemeClr val="dk1"/>
              </a:buClr>
              <a:buSzPts val="3000"/>
              <a:buFont typeface="Times New Roman"/>
              <a:buNone/>
            </a:pPr>
            <a:r>
              <a:rPr lang="en-US" sz="3200">
                <a:latin typeface="Times New Roman"/>
                <a:ea typeface="Times New Roman"/>
                <a:cs typeface="Times New Roman"/>
                <a:sym typeface="Times New Roman"/>
              </a:rPr>
              <a:t>Transmission Control Protocol [TCP] (Cntd.)</a:t>
            </a:r>
            <a:endParaRPr sz="3200"/>
          </a:p>
        </p:txBody>
      </p:sp>
      <p:sp>
        <p:nvSpPr>
          <p:cNvPr id="1323" name="Google Shape;1323;p80"/>
          <p:cNvSpPr txBox="1"/>
          <p:nvPr/>
        </p:nvSpPr>
        <p:spPr>
          <a:xfrm>
            <a:off x="580429" y="799550"/>
            <a:ext cx="8515349" cy="285749"/>
          </a:xfrm>
          <a:prstGeom prst="rect">
            <a:avLst/>
          </a:prstGeom>
          <a:noFill/>
          <a:ln>
            <a:noFill/>
          </a:ln>
        </p:spPr>
        <p:txBody>
          <a:bodyPr anchorCtr="0" anchor="t" bIns="34275" lIns="68575" spcFirstLastPara="1" rIns="68575" wrap="square" tIns="34275">
            <a:noAutofit/>
          </a:bodyPr>
          <a:lstStyle/>
          <a:p>
            <a:pPr indent="-215900" lvl="0" marL="292100" marR="0" rtl="0" algn="l">
              <a:lnSpc>
                <a:spcPct val="80000"/>
              </a:lnSpc>
              <a:spcBef>
                <a:spcPts val="0"/>
              </a:spcBef>
              <a:spcAft>
                <a:spcPts val="0"/>
              </a:spcAft>
              <a:buClr>
                <a:srgbClr val="CC0000"/>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Congestion Control: </a:t>
            </a:r>
            <a:r>
              <a:rPr b="1" i="0" lang="en-US" sz="1800" u="none" cap="none" strike="noStrike">
                <a:solidFill>
                  <a:srgbClr val="FF0000"/>
                </a:solidFill>
                <a:latin typeface="Times New Roman"/>
                <a:ea typeface="Times New Roman"/>
                <a:cs typeface="Times New Roman"/>
                <a:sym typeface="Times New Roman"/>
              </a:rPr>
              <a:t>Closed-Loop Congestion Control (Removal) (Cntd.)</a:t>
            </a:r>
            <a:endParaRPr b="1" i="0" sz="1800" u="none" cap="none" strike="noStrike">
              <a:solidFill>
                <a:srgbClr val="000066"/>
              </a:solidFill>
              <a:latin typeface="Times New Roman"/>
              <a:ea typeface="Times New Roman"/>
              <a:cs typeface="Times New Roman"/>
              <a:sym typeface="Times New Roman"/>
            </a:endParaRPr>
          </a:p>
        </p:txBody>
      </p:sp>
      <p:sp>
        <p:nvSpPr>
          <p:cNvPr id="1324" name="Google Shape;1324;p80"/>
          <p:cNvSpPr txBox="1"/>
          <p:nvPr/>
        </p:nvSpPr>
        <p:spPr>
          <a:xfrm>
            <a:off x="444137" y="1485900"/>
            <a:ext cx="8515349" cy="285749"/>
          </a:xfrm>
          <a:prstGeom prst="rect">
            <a:avLst/>
          </a:prstGeom>
          <a:noFill/>
          <a:ln>
            <a:noFill/>
          </a:ln>
        </p:spPr>
        <p:txBody>
          <a:bodyPr anchorCtr="0" anchor="t" bIns="34275" lIns="68575" spcFirstLastPara="1" rIns="68575" wrap="square" tIns="34275">
            <a:noAutofit/>
          </a:bodyPr>
          <a:lstStyle/>
          <a:p>
            <a:pPr indent="-139700" lvl="0" marL="330200" marR="0" rtl="0" algn="l">
              <a:lnSpc>
                <a:spcPct val="80000"/>
              </a:lnSpc>
              <a:spcBef>
                <a:spcPts val="0"/>
              </a:spcBef>
              <a:spcAft>
                <a:spcPts val="0"/>
              </a:spcAft>
              <a:buClr>
                <a:srgbClr val="CC0000"/>
              </a:buClr>
              <a:buSzPts val="1800"/>
              <a:buFont typeface="Noto Sans"/>
              <a:buNone/>
            </a:pPr>
            <a:r>
              <a:t/>
            </a:r>
            <a:endParaRPr b="1" i="0" sz="1800" u="none" cap="none" strike="noStrike">
              <a:solidFill>
                <a:srgbClr val="000066"/>
              </a:solidFill>
              <a:latin typeface="Calibri"/>
              <a:ea typeface="Calibri"/>
              <a:cs typeface="Calibri"/>
              <a:sym typeface="Calibri"/>
            </a:endParaRPr>
          </a:p>
        </p:txBody>
      </p:sp>
      <p:sp>
        <p:nvSpPr>
          <p:cNvPr id="1325" name="Google Shape;1325;p80"/>
          <p:cNvSpPr/>
          <p:nvPr/>
        </p:nvSpPr>
        <p:spPr>
          <a:xfrm>
            <a:off x="708420" y="1171305"/>
            <a:ext cx="2622197" cy="3293209"/>
          </a:xfrm>
          <a:prstGeom prst="rect">
            <a:avLst/>
          </a:prstGeom>
          <a:solidFill>
            <a:srgbClr val="D8DFEF"/>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3. Implicit Signaling :</a:t>
            </a:r>
            <a:r>
              <a:rPr b="0" i="0" lang="en-US" sz="1600" u="none" cap="none" strike="noStrike">
                <a:solidFill>
                  <a:srgbClr val="273239"/>
                </a:solidFill>
                <a:latin typeface="Times New Roman"/>
                <a:ea typeface="Times New Roman"/>
                <a:cs typeface="Times New Roman"/>
                <a:sym typeface="Times New Roman"/>
              </a:rPr>
              <a:t> </a:t>
            </a:r>
            <a:br>
              <a:rPr b="0" i="0" lang="en-US" sz="1600" u="none" cap="none" strike="noStrike">
                <a:solidFill>
                  <a:srgbClr val="000000"/>
                </a:solidFill>
                <a:latin typeface="Times New Roman"/>
                <a:ea typeface="Times New Roman"/>
                <a:cs typeface="Times New Roman"/>
                <a:sym typeface="Times New Roman"/>
              </a:rPr>
            </a:br>
            <a:r>
              <a:rPr b="0" i="0" lang="en-US" sz="1600" u="none" cap="none" strike="noStrike">
                <a:solidFill>
                  <a:srgbClr val="C00000"/>
                </a:solidFill>
                <a:latin typeface="Times New Roman"/>
                <a:ea typeface="Times New Roman"/>
                <a:cs typeface="Times New Roman"/>
                <a:sym typeface="Times New Roman"/>
              </a:rPr>
              <a:t>In implicit signaling, there is no communication between the congested nodes and the source. </a:t>
            </a:r>
            <a:endParaRPr b="0" i="0" sz="1600" u="none" cap="none" strike="noStrike">
              <a:solidFill>
                <a:srgbClr val="C00000"/>
              </a:solidFill>
              <a:latin typeface="Times New Roman"/>
              <a:ea typeface="Times New Roman"/>
              <a:cs typeface="Times New Roman"/>
              <a:sym typeface="Times New Roman"/>
            </a:endParaRPr>
          </a:p>
          <a:p>
            <a:pPr indent="-91440" lvl="0" marL="91440" marR="0" rtl="0" algn="just">
              <a:lnSpc>
                <a:spcPct val="100000"/>
              </a:lnSpc>
              <a:spcBef>
                <a:spcPts val="0"/>
              </a:spcBef>
              <a:spcAft>
                <a:spcPts val="0"/>
              </a:spcAft>
              <a:buClr>
                <a:srgbClr val="000000"/>
              </a:buClr>
              <a:buSzPts val="1600"/>
              <a:buFont typeface="Noto Sans Symbols"/>
              <a:buChar char="⮚"/>
            </a:pPr>
            <a:r>
              <a:rPr b="1" i="0" lang="en-US" sz="1600" u="none" cap="none" strike="noStrike">
                <a:solidFill>
                  <a:srgbClr val="3812D8"/>
                </a:solidFill>
                <a:latin typeface="Times New Roman"/>
                <a:ea typeface="Times New Roman"/>
                <a:cs typeface="Times New Roman"/>
                <a:sym typeface="Times New Roman"/>
              </a:rPr>
              <a:t>The source guesses that there is congestion in a network. </a:t>
            </a:r>
            <a:endParaRPr b="1" i="0" sz="1600" u="none" cap="none" strike="noStrike">
              <a:solidFill>
                <a:srgbClr val="3812D8"/>
              </a:solidFill>
              <a:latin typeface="Times New Roman"/>
              <a:ea typeface="Times New Roman"/>
              <a:cs typeface="Times New Roman"/>
              <a:sym typeface="Times New Roman"/>
            </a:endParaRPr>
          </a:p>
          <a:p>
            <a:pPr indent="-91440" lvl="0" marL="9144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C00000"/>
                </a:solidFill>
                <a:latin typeface="Times New Roman"/>
                <a:ea typeface="Times New Roman"/>
                <a:cs typeface="Times New Roman"/>
                <a:sym typeface="Times New Roman"/>
              </a:rPr>
              <a:t>For example when sender sends several packets and there is no acknowledgment for a while, one assumption is that there is a congestion. </a:t>
            </a:r>
            <a:endParaRPr/>
          </a:p>
        </p:txBody>
      </p:sp>
      <p:sp>
        <p:nvSpPr>
          <p:cNvPr id="1326" name="Google Shape;1326;p80"/>
          <p:cNvSpPr/>
          <p:nvPr/>
        </p:nvSpPr>
        <p:spPr>
          <a:xfrm>
            <a:off x="3520115" y="1140616"/>
            <a:ext cx="5575663" cy="3447098"/>
          </a:xfrm>
          <a:prstGeom prst="rect">
            <a:avLst/>
          </a:prstGeom>
          <a:solidFill>
            <a:srgbClr val="E4E8ED"/>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4. Explicit Signaling :</a:t>
            </a:r>
            <a:r>
              <a:rPr b="0" i="0" lang="en-US" sz="1600" u="none" cap="none" strike="noStrike">
                <a:solidFill>
                  <a:srgbClr val="273239"/>
                </a:solidFill>
                <a:latin typeface="Times New Roman"/>
                <a:ea typeface="Times New Roman"/>
                <a:cs typeface="Times New Roman"/>
                <a:sym typeface="Times New Roman"/>
              </a:rPr>
              <a:t> </a:t>
            </a:r>
            <a:br>
              <a:rPr b="0" i="0" lang="en-US" sz="1600" u="none" cap="none" strike="noStrike">
                <a:solidFill>
                  <a:srgbClr val="273239"/>
                </a:solidFill>
                <a:latin typeface="Times New Roman"/>
                <a:ea typeface="Times New Roman"/>
                <a:cs typeface="Times New Roman"/>
                <a:sym typeface="Times New Roman"/>
              </a:rPr>
            </a:br>
            <a:r>
              <a:rPr b="0" i="0" lang="en-US" sz="1600" u="none" cap="none" strike="noStrike">
                <a:solidFill>
                  <a:srgbClr val="3812D8"/>
                </a:solidFill>
                <a:latin typeface="Times New Roman"/>
                <a:ea typeface="Times New Roman"/>
                <a:cs typeface="Times New Roman"/>
                <a:sym typeface="Times New Roman"/>
              </a:rPr>
              <a:t>In explicit signaling, if a node experiences congestion </a:t>
            </a:r>
            <a:r>
              <a:rPr b="1" i="0" lang="en-US" sz="1600" u="none" cap="none" strike="noStrike">
                <a:solidFill>
                  <a:srgbClr val="00B050"/>
                </a:solidFill>
                <a:latin typeface="Times New Roman"/>
                <a:ea typeface="Times New Roman"/>
                <a:cs typeface="Times New Roman"/>
                <a:sym typeface="Times New Roman"/>
              </a:rPr>
              <a:t>it can explicitly sends a packet</a:t>
            </a:r>
            <a:r>
              <a:rPr b="0" i="0" lang="en-US" sz="1600" u="none" cap="none" strike="noStrike">
                <a:solidFill>
                  <a:srgbClr val="3812D8"/>
                </a:solidFill>
                <a:latin typeface="Times New Roman"/>
                <a:ea typeface="Times New Roman"/>
                <a:cs typeface="Times New Roman"/>
                <a:sym typeface="Times New Roman"/>
              </a:rPr>
              <a:t> </a:t>
            </a:r>
            <a:r>
              <a:rPr b="1" i="0" lang="en-US" sz="1600" u="none" cap="none" strike="noStrike">
                <a:solidFill>
                  <a:srgbClr val="C00000"/>
                </a:solidFill>
                <a:latin typeface="Times New Roman"/>
                <a:ea typeface="Times New Roman"/>
                <a:cs typeface="Times New Roman"/>
                <a:sym typeface="Times New Roman"/>
              </a:rPr>
              <a:t>to the source or destination to inform about congestion. </a:t>
            </a:r>
            <a:endParaRPr b="1" i="0" sz="1600" u="none" cap="none" strike="noStrike">
              <a:solidFill>
                <a:srgbClr val="C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The difference between choke packet and explicit signaling is that the signal is included in the packets that carry data rather than creating a different packet as in case of choke packet technique. </a:t>
            </a:r>
            <a:endParaRPr b="0" i="0" sz="1400" u="none" cap="none" strike="noStrike">
              <a:solidFill>
                <a:srgbClr val="C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1400" u="none" cap="none" strike="noStrike">
                <a:solidFill>
                  <a:srgbClr val="3812D8"/>
                </a:solidFill>
                <a:latin typeface="Times New Roman"/>
                <a:ea typeface="Times New Roman"/>
                <a:cs typeface="Times New Roman"/>
                <a:sym typeface="Times New Roman"/>
              </a:rPr>
              <a:t>Explicit signaling </a:t>
            </a:r>
            <a:r>
              <a:rPr b="1" i="0" lang="en-US" sz="1400" u="none" cap="none" strike="noStrike">
                <a:solidFill>
                  <a:srgbClr val="00B050"/>
                </a:solidFill>
                <a:latin typeface="Times New Roman"/>
                <a:ea typeface="Times New Roman"/>
                <a:cs typeface="Times New Roman"/>
                <a:sym typeface="Times New Roman"/>
              </a:rPr>
              <a:t>can occur in either forward or backward direction. </a:t>
            </a:r>
            <a:endParaRPr/>
          </a:p>
          <a:p>
            <a:pPr indent="-285750" lvl="1" marL="742950" marR="0" rtl="0" algn="just">
              <a:lnSpc>
                <a:spcPct val="100000"/>
              </a:lnSpc>
              <a:spcBef>
                <a:spcPts val="0"/>
              </a:spcBef>
              <a:spcAft>
                <a:spcPts val="0"/>
              </a:spcAft>
              <a:buClr>
                <a:srgbClr val="000000"/>
              </a:buClr>
              <a:buSzPts val="1400"/>
              <a:buFont typeface="Arial"/>
              <a:buAutoNum type="arabicPeriod"/>
            </a:pPr>
            <a:r>
              <a:rPr b="1" i="0" lang="en-US" sz="1400" u="none" cap="none" strike="noStrike">
                <a:solidFill>
                  <a:srgbClr val="C00000"/>
                </a:solidFill>
                <a:latin typeface="Times New Roman"/>
                <a:ea typeface="Times New Roman"/>
                <a:cs typeface="Times New Roman"/>
                <a:sym typeface="Times New Roman"/>
              </a:rPr>
              <a:t>Forward Signaling :</a:t>
            </a:r>
            <a:r>
              <a:rPr b="0" i="0" lang="en-US" sz="1400" u="none" cap="none" strike="noStrike">
                <a:solidFill>
                  <a:srgbClr val="3812D8"/>
                </a:solidFill>
                <a:latin typeface="Times New Roman"/>
                <a:ea typeface="Times New Roman"/>
                <a:cs typeface="Times New Roman"/>
                <a:sym typeface="Times New Roman"/>
              </a:rPr>
              <a:t> In forward signaling, a signal is sent in the direction of the congestion. The destination is warned about congestion. The receiver in this case adopt policies to prevent further congestion.</a:t>
            </a:r>
            <a:endParaRPr/>
          </a:p>
          <a:p>
            <a:pPr indent="-285750" lvl="1" marL="742950" marR="0" rtl="0" algn="just">
              <a:lnSpc>
                <a:spcPct val="100000"/>
              </a:lnSpc>
              <a:spcBef>
                <a:spcPts val="0"/>
              </a:spcBef>
              <a:spcAft>
                <a:spcPts val="0"/>
              </a:spcAft>
              <a:buClr>
                <a:srgbClr val="000000"/>
              </a:buClr>
              <a:buSzPts val="1400"/>
              <a:buFont typeface="Arial"/>
              <a:buAutoNum type="arabicPeriod"/>
            </a:pPr>
            <a:r>
              <a:rPr b="1" i="0" lang="en-US" sz="1400" u="none" cap="none" strike="noStrike">
                <a:solidFill>
                  <a:srgbClr val="C00000"/>
                </a:solidFill>
                <a:latin typeface="Times New Roman"/>
                <a:ea typeface="Times New Roman"/>
                <a:cs typeface="Times New Roman"/>
                <a:sym typeface="Times New Roman"/>
              </a:rPr>
              <a:t>Backward Signaling</a:t>
            </a:r>
            <a:r>
              <a:rPr b="1" i="0" lang="en-US" sz="1400" u="none" cap="none" strike="noStrike">
                <a:solidFill>
                  <a:srgbClr val="3812D8"/>
                </a:solidFill>
                <a:latin typeface="Times New Roman"/>
                <a:ea typeface="Times New Roman"/>
                <a:cs typeface="Times New Roman"/>
                <a:sym typeface="Times New Roman"/>
              </a:rPr>
              <a:t> :</a:t>
            </a:r>
            <a:r>
              <a:rPr b="0" i="0" lang="en-US" sz="1400" u="none" cap="none" strike="noStrike">
                <a:solidFill>
                  <a:srgbClr val="3812D8"/>
                </a:solidFill>
                <a:latin typeface="Times New Roman"/>
                <a:ea typeface="Times New Roman"/>
                <a:cs typeface="Times New Roman"/>
                <a:sym typeface="Times New Roman"/>
              </a:rPr>
              <a:t> In backward signaling, a signal is sent in the opposite direction of the congestion. The source is warned about congestion and it needs to slow down.</a:t>
            </a:r>
            <a:endParaRPr/>
          </a:p>
        </p:txBody>
      </p:sp>
      <p:cxnSp>
        <p:nvCxnSpPr>
          <p:cNvPr id="1327" name="Google Shape;1327;p8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28" name="Google Shape;1328;p8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29" name="Google Shape;1329;p8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30" name="Google Shape;1330;p8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331" name="Google Shape;1331;p8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8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337" name="Google Shape;1337;p8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338" name="Google Shape;1338;p8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339" name="Google Shape;1339;p81"/>
          <p:cNvSpPr txBox="1"/>
          <p:nvPr>
            <p:ph idx="4294967295" type="title"/>
          </p:nvPr>
        </p:nvSpPr>
        <p:spPr>
          <a:xfrm>
            <a:off x="580428" y="-82815"/>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2800">
                <a:latin typeface="Times New Roman"/>
                <a:ea typeface="Times New Roman"/>
                <a:cs typeface="Times New Roman"/>
                <a:sym typeface="Times New Roman"/>
              </a:rPr>
              <a:t>Transmission Control Protocol [TCP] (Cntd.)</a:t>
            </a:r>
            <a:endParaRPr sz="2800"/>
          </a:p>
        </p:txBody>
      </p:sp>
      <p:sp>
        <p:nvSpPr>
          <p:cNvPr id="1340" name="Google Shape;1340;p81"/>
          <p:cNvSpPr txBox="1"/>
          <p:nvPr/>
        </p:nvSpPr>
        <p:spPr>
          <a:xfrm>
            <a:off x="591145" y="799661"/>
            <a:ext cx="8515349"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2800" u="none" cap="none" strike="noStrike">
                <a:solidFill>
                  <a:srgbClr val="C00000"/>
                </a:solidFill>
                <a:latin typeface="Times New Roman"/>
                <a:ea typeface="Times New Roman"/>
                <a:cs typeface="Times New Roman"/>
                <a:sym typeface="Times New Roman"/>
              </a:rPr>
              <a:t>Regulating the Sending Rate</a:t>
            </a:r>
            <a:endParaRPr b="1" i="0" sz="2800" u="none" cap="none" strike="noStrike">
              <a:solidFill>
                <a:srgbClr val="C00000"/>
              </a:solidFill>
              <a:latin typeface="Times New Roman"/>
              <a:ea typeface="Times New Roman"/>
              <a:cs typeface="Times New Roman"/>
              <a:sym typeface="Times New Roman"/>
            </a:endParaRPr>
          </a:p>
        </p:txBody>
      </p:sp>
      <p:sp>
        <p:nvSpPr>
          <p:cNvPr id="1341" name="Google Shape;1341;p81"/>
          <p:cNvSpPr txBox="1"/>
          <p:nvPr/>
        </p:nvSpPr>
        <p:spPr>
          <a:xfrm>
            <a:off x="463154" y="4190553"/>
            <a:ext cx="9029699" cy="28929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imes New Roman"/>
              <a:buNone/>
            </a:pPr>
            <a:r>
              <a:rPr b="1" i="0" lang="en-US" sz="1400" u="none" cap="none" strike="noStrike">
                <a:solidFill>
                  <a:schemeClr val="dk1"/>
                </a:solidFill>
                <a:latin typeface="Times New Roman"/>
                <a:ea typeface="Times New Roman"/>
                <a:cs typeface="Times New Roman"/>
                <a:sym typeface="Times New Roman"/>
              </a:rPr>
              <a:t>Figure:</a:t>
            </a:r>
            <a:r>
              <a:rPr b="0" i="0" lang="en-US" sz="1400" u="none" cap="none" strike="noStrike">
                <a:solidFill>
                  <a:schemeClr val="dk1"/>
                </a:solidFill>
                <a:latin typeface="Times New Roman"/>
                <a:ea typeface="Times New Roman"/>
                <a:cs typeface="Times New Roman"/>
                <a:sym typeface="Times New Roman"/>
              </a:rPr>
              <a:t> (a) A fast network feeding a low-capacity receiver. (b) A slow network feeding a high-capacity receiver.</a:t>
            </a:r>
            <a:endParaRPr b="0" i="0" sz="1400" u="none" cap="none" strike="noStrike">
              <a:solidFill>
                <a:srgbClr val="000000"/>
              </a:solidFill>
              <a:latin typeface="Arial"/>
              <a:ea typeface="Arial"/>
              <a:cs typeface="Arial"/>
              <a:sym typeface="Arial"/>
            </a:endParaRPr>
          </a:p>
        </p:txBody>
      </p:sp>
      <p:pic>
        <p:nvPicPr>
          <p:cNvPr id="1342" name="Google Shape;1342;p81"/>
          <p:cNvPicPr preferRelativeResize="0"/>
          <p:nvPr/>
        </p:nvPicPr>
        <p:blipFill rotWithShape="1">
          <a:blip r:embed="rId3">
            <a:alphaModFix/>
          </a:blip>
          <a:srcRect b="0" l="0" r="0" t="0"/>
          <a:stretch/>
        </p:blipFill>
        <p:spPr>
          <a:xfrm>
            <a:off x="1885951" y="1232042"/>
            <a:ext cx="5372098" cy="2958511"/>
          </a:xfrm>
          <a:prstGeom prst="rect">
            <a:avLst/>
          </a:prstGeom>
          <a:noFill/>
          <a:ln>
            <a:noFill/>
          </a:ln>
        </p:spPr>
      </p:pic>
      <p:cxnSp>
        <p:nvCxnSpPr>
          <p:cNvPr id="1343" name="Google Shape;1343;p8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44" name="Google Shape;1344;p8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45" name="Google Shape;1345;p8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46" name="Google Shape;1346;p8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347" name="Google Shape;1347;p8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8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353" name="Google Shape;1353;p8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354" name="Google Shape;1354;p8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355" name="Google Shape;1355;p82"/>
          <p:cNvSpPr txBox="1"/>
          <p:nvPr>
            <p:ph idx="4294967295" type="title"/>
          </p:nvPr>
        </p:nvSpPr>
        <p:spPr>
          <a:xfrm>
            <a:off x="678063" y="47021"/>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2800">
                <a:latin typeface="Times New Roman"/>
                <a:ea typeface="Times New Roman"/>
                <a:cs typeface="Times New Roman"/>
                <a:sym typeface="Times New Roman"/>
              </a:rPr>
              <a:t>Transmission Control Protocol [TCP] (Cntd.)</a:t>
            </a:r>
            <a:endParaRPr sz="2800"/>
          </a:p>
        </p:txBody>
      </p:sp>
      <p:sp>
        <p:nvSpPr>
          <p:cNvPr id="1356" name="Google Shape;1356;p82"/>
          <p:cNvSpPr txBox="1"/>
          <p:nvPr/>
        </p:nvSpPr>
        <p:spPr>
          <a:xfrm>
            <a:off x="528357" y="775996"/>
            <a:ext cx="8071811" cy="814278"/>
          </a:xfrm>
          <a:prstGeom prst="rect">
            <a:avLst/>
          </a:prstGeom>
          <a:noFill/>
          <a:ln>
            <a:noFill/>
          </a:ln>
        </p:spPr>
        <p:txBody>
          <a:bodyPr anchorCtr="0" anchor="t" bIns="34275" lIns="68575" spcFirstLastPara="1" rIns="68575" wrap="square" tIns="34275">
            <a:noAutofit/>
          </a:bodyPr>
          <a:lstStyle/>
          <a:p>
            <a:pPr indent="-215900" lvl="0" marL="292100" marR="0" rtl="0" algn="l">
              <a:lnSpc>
                <a:spcPct val="80000"/>
              </a:lnSpc>
              <a:spcBef>
                <a:spcPts val="0"/>
              </a:spcBef>
              <a:spcAft>
                <a:spcPts val="0"/>
              </a:spcAft>
              <a:buClr>
                <a:srgbClr val="CC0000"/>
              </a:buClr>
              <a:buSzPts val="1800"/>
              <a:buFont typeface="Arial"/>
              <a:buChar char="•"/>
            </a:pPr>
            <a:r>
              <a:rPr b="1" i="0" lang="en-US" sz="2400" u="none" cap="none" strike="noStrike">
                <a:solidFill>
                  <a:srgbClr val="C00000"/>
                </a:solidFill>
                <a:latin typeface="Times New Roman"/>
                <a:ea typeface="Times New Roman"/>
                <a:cs typeface="Times New Roman"/>
                <a:sym typeface="Times New Roman"/>
              </a:rPr>
              <a:t>Regulating the Sending Rate: </a:t>
            </a:r>
            <a:r>
              <a:rPr b="0" i="0" lang="en-US" sz="2400" u="none" cap="none" strike="noStrike">
                <a:solidFill>
                  <a:srgbClr val="000066"/>
                </a:solidFill>
                <a:latin typeface="Times New Roman"/>
                <a:ea typeface="Times New Roman"/>
                <a:cs typeface="Times New Roman"/>
                <a:sym typeface="Times New Roman"/>
              </a:rPr>
              <a:t>A leaky bucket algorithm shapes bursty traffic into fixed-rate traffic by averaging the data rate. It may drop the packets if the bucket is full.</a:t>
            </a:r>
            <a:endParaRPr/>
          </a:p>
          <a:p>
            <a:pPr indent="-101600" lvl="0" marL="292100" marR="0" rtl="0" algn="l">
              <a:lnSpc>
                <a:spcPct val="80000"/>
              </a:lnSpc>
              <a:spcBef>
                <a:spcPts val="0"/>
              </a:spcBef>
              <a:spcAft>
                <a:spcPts val="0"/>
              </a:spcAft>
              <a:buClr>
                <a:srgbClr val="CC0000"/>
              </a:buClr>
              <a:buSzPts val="1800"/>
              <a:buFont typeface="Arial"/>
              <a:buNone/>
            </a:pPr>
            <a:r>
              <a:t/>
            </a:r>
            <a:endParaRPr b="1" i="0" sz="2000" u="none" cap="none" strike="noStrike">
              <a:solidFill>
                <a:srgbClr val="000066"/>
              </a:solidFill>
              <a:latin typeface="Calibri"/>
              <a:ea typeface="Calibri"/>
              <a:cs typeface="Calibri"/>
              <a:sym typeface="Calibri"/>
            </a:endParaRPr>
          </a:p>
        </p:txBody>
      </p:sp>
      <p:sp>
        <p:nvSpPr>
          <p:cNvPr id="1357" name="Google Shape;1357;p82"/>
          <p:cNvSpPr/>
          <p:nvPr/>
        </p:nvSpPr>
        <p:spPr>
          <a:xfrm>
            <a:off x="754398" y="1900714"/>
            <a:ext cx="7734587" cy="2369880"/>
          </a:xfrm>
          <a:prstGeom prst="rect">
            <a:avLst/>
          </a:prstGeom>
          <a:solidFill>
            <a:srgbClr val="E4E8ED"/>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273239"/>
                </a:solidFill>
                <a:latin typeface="Times New Roman"/>
                <a:ea typeface="Times New Roman"/>
                <a:cs typeface="Times New Roman"/>
                <a:sym typeface="Times New Roman"/>
              </a:rPr>
              <a:t>There are 2 types of </a:t>
            </a:r>
            <a:r>
              <a:rPr b="1" i="0" lang="en-US" sz="2000" u="none" cap="none" strike="noStrike">
                <a:solidFill>
                  <a:srgbClr val="FF0000"/>
                </a:solidFill>
                <a:latin typeface="Times New Roman"/>
                <a:ea typeface="Times New Roman"/>
                <a:cs typeface="Times New Roman"/>
                <a:sym typeface="Times New Roman"/>
              </a:rPr>
              <a:t>Regulating the Sending Rate </a:t>
            </a:r>
            <a:r>
              <a:rPr b="0" i="0" lang="en-US" sz="2000" u="none" cap="none" strike="noStrike">
                <a:solidFill>
                  <a:srgbClr val="273239"/>
                </a:solidFill>
                <a:latin typeface="Times New Roman"/>
                <a:ea typeface="Times New Roman"/>
                <a:cs typeface="Times New Roman"/>
                <a:sym typeface="Times New Roman"/>
              </a:rPr>
              <a:t>algorithms:</a:t>
            </a:r>
            <a:br>
              <a:rPr b="0" i="0" lang="en-US" sz="2000" u="none" cap="none" strike="noStrike">
                <a:solidFill>
                  <a:srgbClr val="273239"/>
                </a:solidFill>
                <a:latin typeface="Times New Roman"/>
                <a:ea typeface="Times New Roman"/>
                <a:cs typeface="Times New Roman"/>
                <a:sym typeface="Times New Roman"/>
              </a:rPr>
            </a:br>
            <a:r>
              <a:rPr b="0" i="0" lang="en-US" sz="2000" u="none" cap="none" strike="noStrike">
                <a:solidFill>
                  <a:srgbClr val="273239"/>
                </a:solidFill>
                <a:latin typeface="Times New Roman"/>
                <a:ea typeface="Times New Roman"/>
                <a:cs typeface="Times New Roman"/>
                <a:sym typeface="Times New Roman"/>
              </a:rPr>
              <a:t> </a:t>
            </a:r>
            <a:endParaRPr/>
          </a:p>
          <a:p>
            <a:pPr indent="-228600" lvl="0" marL="0" marR="0" rtl="0" algn="l">
              <a:lnSpc>
                <a:spcPct val="100000"/>
              </a:lnSpc>
              <a:spcBef>
                <a:spcPts val="0"/>
              </a:spcBef>
              <a:spcAft>
                <a:spcPts val="0"/>
              </a:spcAft>
              <a:buClr>
                <a:srgbClr val="000000"/>
              </a:buClr>
              <a:buSzPts val="3600"/>
              <a:buFont typeface="Arial"/>
              <a:buAutoNum type="arabicPeriod"/>
            </a:pPr>
            <a:r>
              <a:rPr b="1" i="0" lang="en-US" sz="3600" u="none" cap="none" strike="noStrike">
                <a:solidFill>
                  <a:schemeClr val="dk1"/>
                </a:solidFill>
                <a:latin typeface="Times New Roman"/>
                <a:ea typeface="Times New Roman"/>
                <a:cs typeface="Times New Roman"/>
                <a:sym typeface="Times New Roman"/>
              </a:rPr>
              <a:t> Leaky Bucket</a:t>
            </a:r>
            <a:endParaRPr/>
          </a:p>
          <a:p>
            <a:pPr indent="-228600" lvl="0" marL="457200" marR="0" rtl="0" algn="l">
              <a:lnSpc>
                <a:spcPct val="100000"/>
              </a:lnSpc>
              <a:spcBef>
                <a:spcPts val="0"/>
              </a:spcBef>
              <a:spcAft>
                <a:spcPts val="0"/>
              </a:spcAft>
              <a:buClr>
                <a:srgbClr val="000000"/>
              </a:buClr>
              <a:buSzPts val="3600"/>
              <a:buFont typeface="Arial"/>
              <a:buNone/>
            </a:pPr>
            <a:r>
              <a:t/>
            </a:r>
            <a:endParaRPr b="1" i="0" sz="3600" u="none" cap="none" strike="noStrike">
              <a:solidFill>
                <a:schemeClr val="dk1"/>
              </a:solidFill>
              <a:latin typeface="Times New Roman"/>
              <a:ea typeface="Times New Roman"/>
              <a:cs typeface="Times New Roman"/>
              <a:sym typeface="Times New Roman"/>
            </a:endParaRPr>
          </a:p>
          <a:p>
            <a:pPr indent="-228600" lvl="0" marL="0" marR="0" rtl="0" algn="l">
              <a:lnSpc>
                <a:spcPct val="100000"/>
              </a:lnSpc>
              <a:spcBef>
                <a:spcPts val="0"/>
              </a:spcBef>
              <a:spcAft>
                <a:spcPts val="0"/>
              </a:spcAft>
              <a:buClr>
                <a:srgbClr val="000000"/>
              </a:buClr>
              <a:buSzPts val="3600"/>
              <a:buFont typeface="Arial"/>
              <a:buAutoNum type="arabicPeriod"/>
            </a:pPr>
            <a:r>
              <a:rPr b="1" i="0" lang="en-US" sz="3600" u="none" cap="none" strike="noStrike">
                <a:solidFill>
                  <a:schemeClr val="dk1"/>
                </a:solidFill>
                <a:latin typeface="Times New Roman"/>
                <a:ea typeface="Times New Roman"/>
                <a:cs typeface="Times New Roman"/>
                <a:sym typeface="Times New Roman"/>
              </a:rPr>
              <a:t> Token Bucket</a:t>
            </a:r>
            <a:endParaRPr/>
          </a:p>
        </p:txBody>
      </p:sp>
      <p:cxnSp>
        <p:nvCxnSpPr>
          <p:cNvPr id="1358" name="Google Shape;1358;p8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59" name="Google Shape;1359;p8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60" name="Google Shape;1360;p8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61" name="Google Shape;1361;p8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362" name="Google Shape;1362;p8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8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368" name="Google Shape;1368;p8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369" name="Google Shape;1369;p8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370" name="Google Shape;1370;p83"/>
          <p:cNvSpPr txBox="1"/>
          <p:nvPr>
            <p:ph idx="4294967295" type="title"/>
          </p:nvPr>
        </p:nvSpPr>
        <p:spPr>
          <a:xfrm>
            <a:off x="591144" y="30327"/>
            <a:ext cx="8248055" cy="8572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chemeClr val="dk1"/>
              </a:buClr>
              <a:buSzPts val="3000"/>
              <a:buNone/>
            </a:pPr>
            <a:r>
              <a:rPr lang="en-US" sz="4000">
                <a:solidFill>
                  <a:schemeClr val="dk1"/>
                </a:solidFill>
                <a:latin typeface="Times New Roman"/>
                <a:ea typeface="Times New Roman"/>
                <a:cs typeface="Times New Roman"/>
                <a:sym typeface="Times New Roman"/>
              </a:rPr>
              <a:t>Leaky Bucket: </a:t>
            </a:r>
            <a:r>
              <a:rPr lang="en-US" sz="2000">
                <a:latin typeface="Times New Roman"/>
                <a:ea typeface="Times New Roman"/>
                <a:cs typeface="Times New Roman"/>
                <a:sym typeface="Times New Roman"/>
              </a:rPr>
              <a:t>Transmission Control Protocol [TCP] (Cntd.)</a:t>
            </a:r>
            <a:endParaRPr sz="2000"/>
          </a:p>
        </p:txBody>
      </p:sp>
      <p:sp>
        <p:nvSpPr>
          <p:cNvPr id="1371" name="Google Shape;1371;p83"/>
          <p:cNvSpPr txBox="1"/>
          <p:nvPr/>
        </p:nvSpPr>
        <p:spPr>
          <a:xfrm>
            <a:off x="1143000" y="4178711"/>
            <a:ext cx="6858002" cy="67904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Figure:</a:t>
            </a:r>
            <a:r>
              <a:rPr b="0" i="0" lang="en-US" sz="1800" u="none" cap="none" strike="noStrike">
                <a:solidFill>
                  <a:schemeClr val="dk1"/>
                </a:solidFill>
                <a:latin typeface="Times New Roman"/>
                <a:ea typeface="Times New Roman"/>
                <a:cs typeface="Times New Roman"/>
                <a:sym typeface="Times New Roman"/>
              </a:rPr>
              <a:t> Leaky bucket.</a:t>
            </a:r>
            <a:endParaRPr b="0" i="0" sz="1100" u="none" cap="none" strike="noStrike">
              <a:solidFill>
                <a:srgbClr val="000000"/>
              </a:solidFill>
              <a:latin typeface="Arial"/>
              <a:ea typeface="Arial"/>
              <a:cs typeface="Arial"/>
              <a:sym typeface="Arial"/>
            </a:endParaRPr>
          </a:p>
        </p:txBody>
      </p:sp>
      <p:sp>
        <p:nvSpPr>
          <p:cNvPr id="1372" name="Google Shape;1372;p83"/>
          <p:cNvSpPr txBox="1"/>
          <p:nvPr/>
        </p:nvSpPr>
        <p:spPr>
          <a:xfrm>
            <a:off x="444137" y="1485901"/>
            <a:ext cx="8515349" cy="285749"/>
          </a:xfrm>
          <a:prstGeom prst="rect">
            <a:avLst/>
          </a:prstGeom>
          <a:noFill/>
          <a:ln>
            <a:noFill/>
          </a:ln>
        </p:spPr>
        <p:txBody>
          <a:bodyPr anchorCtr="0" anchor="t" bIns="34275" lIns="68575" spcFirstLastPara="1" rIns="68575" wrap="square" tIns="34275">
            <a:noAutofit/>
          </a:bodyPr>
          <a:lstStyle/>
          <a:p>
            <a:pPr indent="-139700" lvl="0" marL="330200" marR="0" rtl="0" algn="l">
              <a:lnSpc>
                <a:spcPct val="80000"/>
              </a:lnSpc>
              <a:spcBef>
                <a:spcPts val="0"/>
              </a:spcBef>
              <a:spcAft>
                <a:spcPts val="0"/>
              </a:spcAft>
              <a:buClr>
                <a:srgbClr val="CC0000"/>
              </a:buClr>
              <a:buSzPts val="1800"/>
              <a:buFont typeface="Noto Sans"/>
              <a:buNone/>
            </a:pPr>
            <a:r>
              <a:t/>
            </a:r>
            <a:endParaRPr b="1" i="0" sz="1800" u="none" cap="none" strike="noStrike">
              <a:solidFill>
                <a:srgbClr val="000066"/>
              </a:solidFill>
              <a:latin typeface="Calibri"/>
              <a:ea typeface="Calibri"/>
              <a:cs typeface="Calibri"/>
              <a:sym typeface="Calibri"/>
            </a:endParaRPr>
          </a:p>
        </p:txBody>
      </p:sp>
      <p:sp>
        <p:nvSpPr>
          <p:cNvPr id="1373" name="Google Shape;1373;p83"/>
          <p:cNvSpPr/>
          <p:nvPr/>
        </p:nvSpPr>
        <p:spPr>
          <a:xfrm>
            <a:off x="638038" y="811645"/>
            <a:ext cx="8321448" cy="1938992"/>
          </a:xfrm>
          <a:prstGeom prst="rect">
            <a:avLst/>
          </a:prstGeom>
          <a:solidFill>
            <a:srgbClr val="E4E8ED"/>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500"/>
              <a:buFont typeface="Noto Sans Symbols"/>
              <a:buChar char="⮚"/>
            </a:pPr>
            <a:r>
              <a:rPr b="0" i="0" lang="en-US" sz="1500" u="none" cap="none" strike="noStrike">
                <a:solidFill>
                  <a:srgbClr val="273239"/>
                </a:solidFill>
                <a:latin typeface="Times New Roman"/>
                <a:ea typeface="Times New Roman"/>
                <a:cs typeface="Times New Roman"/>
                <a:sym typeface="Times New Roman"/>
              </a:rPr>
              <a:t>Assume that the network has committed a bandwidth of </a:t>
            </a:r>
            <a:r>
              <a:rPr b="1" i="0" lang="en-US" sz="1500" u="none" cap="none" strike="noStrike">
                <a:solidFill>
                  <a:srgbClr val="C00000"/>
                </a:solidFill>
                <a:latin typeface="Times New Roman"/>
                <a:ea typeface="Times New Roman"/>
                <a:cs typeface="Times New Roman"/>
                <a:sym typeface="Times New Roman"/>
              </a:rPr>
              <a:t>3 Mbps for a host. </a:t>
            </a:r>
            <a:endParaRPr b="1" i="0" sz="1500" u="none" cap="none" strike="noStrike">
              <a:solidFill>
                <a:srgbClr val="C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500"/>
              <a:buFont typeface="Noto Sans Symbols"/>
              <a:buChar char="⮚"/>
            </a:pPr>
            <a:r>
              <a:rPr b="0" i="0" lang="en-US" sz="1500" u="none" cap="none" strike="noStrike">
                <a:solidFill>
                  <a:srgbClr val="273239"/>
                </a:solidFill>
                <a:latin typeface="Times New Roman"/>
                <a:ea typeface="Times New Roman"/>
                <a:cs typeface="Times New Roman"/>
                <a:sym typeface="Times New Roman"/>
              </a:rPr>
              <a:t>The use of the leaky bucket shapes the input traffic to make it conform to this commitment.</a:t>
            </a:r>
            <a:endParaRPr/>
          </a:p>
          <a:p>
            <a:pPr indent="-285750" lvl="0" marL="285750" marR="0" rtl="0" algn="l">
              <a:lnSpc>
                <a:spcPct val="100000"/>
              </a:lnSpc>
              <a:spcBef>
                <a:spcPts val="0"/>
              </a:spcBef>
              <a:spcAft>
                <a:spcPts val="0"/>
              </a:spcAft>
              <a:buClr>
                <a:srgbClr val="000000"/>
              </a:buClr>
              <a:buSzPts val="1500"/>
              <a:buFont typeface="Noto Sans Symbols"/>
              <a:buChar char="⮚"/>
            </a:pPr>
            <a:r>
              <a:rPr b="0" i="0" lang="en-US" sz="1500" u="none" cap="none" strike="noStrike">
                <a:solidFill>
                  <a:srgbClr val="273239"/>
                </a:solidFill>
                <a:latin typeface="Times New Roman"/>
                <a:ea typeface="Times New Roman"/>
                <a:cs typeface="Times New Roman"/>
                <a:sym typeface="Times New Roman"/>
              </a:rPr>
              <a:t>In Figure the host sends a burst of data at a rate of </a:t>
            </a:r>
            <a:r>
              <a:rPr b="1" i="0" lang="en-US" sz="1500" u="none" cap="none" strike="noStrike">
                <a:solidFill>
                  <a:srgbClr val="C00000"/>
                </a:solidFill>
                <a:latin typeface="Times New Roman"/>
                <a:ea typeface="Times New Roman"/>
                <a:cs typeface="Times New Roman"/>
                <a:sym typeface="Times New Roman"/>
              </a:rPr>
              <a:t>12 Mbps for 2 s, </a:t>
            </a:r>
            <a:r>
              <a:rPr b="0" i="0" lang="en-US" sz="1500" u="none" cap="none" strike="noStrike">
                <a:solidFill>
                  <a:srgbClr val="273239"/>
                </a:solidFill>
                <a:latin typeface="Times New Roman"/>
                <a:ea typeface="Times New Roman"/>
                <a:cs typeface="Times New Roman"/>
                <a:sym typeface="Times New Roman"/>
              </a:rPr>
              <a:t>for a total of </a:t>
            </a:r>
            <a:r>
              <a:rPr b="1" i="0" lang="en-US" sz="1500" u="none" cap="none" strike="noStrike">
                <a:solidFill>
                  <a:srgbClr val="C00000"/>
                </a:solidFill>
                <a:latin typeface="Times New Roman"/>
                <a:ea typeface="Times New Roman"/>
                <a:cs typeface="Times New Roman"/>
                <a:sym typeface="Times New Roman"/>
              </a:rPr>
              <a:t>24 Mbits of data.</a:t>
            </a:r>
            <a:endParaRPr/>
          </a:p>
          <a:p>
            <a:pPr indent="-285750" lvl="0" marL="285750" marR="0" rtl="0" algn="l">
              <a:lnSpc>
                <a:spcPct val="100000"/>
              </a:lnSpc>
              <a:spcBef>
                <a:spcPts val="0"/>
              </a:spcBef>
              <a:spcAft>
                <a:spcPts val="0"/>
              </a:spcAft>
              <a:buClr>
                <a:srgbClr val="000000"/>
              </a:buClr>
              <a:buSzPts val="1500"/>
              <a:buFont typeface="Noto Sans Symbols"/>
              <a:buChar char="⮚"/>
            </a:pPr>
            <a:r>
              <a:rPr b="0" i="0" lang="en-US" sz="1500" u="none" cap="none" strike="noStrike">
                <a:solidFill>
                  <a:srgbClr val="273239"/>
                </a:solidFill>
                <a:latin typeface="Times New Roman"/>
                <a:ea typeface="Times New Roman"/>
                <a:cs typeface="Times New Roman"/>
                <a:sym typeface="Times New Roman"/>
              </a:rPr>
              <a:t>The host is </a:t>
            </a:r>
            <a:r>
              <a:rPr b="1" i="0" lang="en-US" sz="1500" u="none" cap="none" strike="noStrike">
                <a:solidFill>
                  <a:srgbClr val="C00000"/>
                </a:solidFill>
                <a:latin typeface="Times New Roman"/>
                <a:ea typeface="Times New Roman"/>
                <a:cs typeface="Times New Roman"/>
                <a:sym typeface="Times New Roman"/>
              </a:rPr>
              <a:t>silent for 5 s </a:t>
            </a:r>
            <a:r>
              <a:rPr b="0" i="0" lang="en-US" sz="1500" u="none" cap="none" strike="noStrike">
                <a:solidFill>
                  <a:srgbClr val="273239"/>
                </a:solidFill>
                <a:latin typeface="Times New Roman"/>
                <a:ea typeface="Times New Roman"/>
                <a:cs typeface="Times New Roman"/>
                <a:sym typeface="Times New Roman"/>
              </a:rPr>
              <a:t>and then sends data at a rate of </a:t>
            </a:r>
            <a:r>
              <a:rPr b="1" i="0" lang="en-US" sz="1500" u="none" cap="none" strike="noStrike">
                <a:solidFill>
                  <a:srgbClr val="C00000"/>
                </a:solidFill>
                <a:latin typeface="Times New Roman"/>
                <a:ea typeface="Times New Roman"/>
                <a:cs typeface="Times New Roman"/>
                <a:sym typeface="Times New Roman"/>
              </a:rPr>
              <a:t>2 Mbps for 3 s, </a:t>
            </a:r>
            <a:r>
              <a:rPr b="0" i="0" lang="en-US" sz="1500" u="none" cap="none" strike="noStrike">
                <a:solidFill>
                  <a:srgbClr val="273239"/>
                </a:solidFill>
                <a:latin typeface="Times New Roman"/>
                <a:ea typeface="Times New Roman"/>
                <a:cs typeface="Times New Roman"/>
                <a:sym typeface="Times New Roman"/>
              </a:rPr>
              <a:t>for a total of </a:t>
            </a:r>
            <a:r>
              <a:rPr b="1" i="0" lang="en-US" sz="1500" u="none" cap="none" strike="noStrike">
                <a:solidFill>
                  <a:srgbClr val="C00000"/>
                </a:solidFill>
                <a:latin typeface="Times New Roman"/>
                <a:ea typeface="Times New Roman"/>
                <a:cs typeface="Times New Roman"/>
                <a:sym typeface="Times New Roman"/>
              </a:rPr>
              <a:t>6 Mbits of data</a:t>
            </a:r>
            <a:r>
              <a:rPr b="0" i="0" lang="en-US" sz="1500" u="none" cap="none" strike="noStrike">
                <a:solidFill>
                  <a:srgbClr val="273239"/>
                </a:solidFill>
                <a:latin typeface="Times New Roman"/>
                <a:ea typeface="Times New Roman"/>
                <a:cs typeface="Times New Roman"/>
                <a:sym typeface="Times New Roman"/>
              </a:rPr>
              <a:t>. </a:t>
            </a:r>
            <a:endParaRPr b="0" i="0" sz="15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500"/>
              <a:buFont typeface="Noto Sans Symbols"/>
              <a:buChar char="⮚"/>
            </a:pPr>
            <a:r>
              <a:rPr b="0" i="0" lang="en-US" sz="1500" u="none" cap="none" strike="noStrike">
                <a:solidFill>
                  <a:srgbClr val="273239"/>
                </a:solidFill>
                <a:latin typeface="Times New Roman"/>
                <a:ea typeface="Times New Roman"/>
                <a:cs typeface="Times New Roman"/>
                <a:sym typeface="Times New Roman"/>
              </a:rPr>
              <a:t>In all, the host has sent </a:t>
            </a:r>
            <a:r>
              <a:rPr b="1" i="0" lang="en-US" sz="1500" u="none" cap="none" strike="noStrike">
                <a:solidFill>
                  <a:schemeClr val="dk1"/>
                </a:solidFill>
                <a:latin typeface="Times New Roman"/>
                <a:ea typeface="Times New Roman"/>
                <a:cs typeface="Times New Roman"/>
                <a:sym typeface="Times New Roman"/>
              </a:rPr>
              <a:t>30 Mbits of data in 10 s. </a:t>
            </a:r>
            <a:endParaRPr b="1" i="0" sz="15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500"/>
              <a:buFont typeface="Noto Sans Symbols"/>
              <a:buChar char="⮚"/>
            </a:pPr>
            <a:r>
              <a:rPr b="0" i="0" lang="en-US" sz="1500" u="none" cap="none" strike="noStrike">
                <a:solidFill>
                  <a:srgbClr val="273239"/>
                </a:solidFill>
                <a:latin typeface="Times New Roman"/>
                <a:ea typeface="Times New Roman"/>
                <a:cs typeface="Times New Roman"/>
                <a:sym typeface="Times New Roman"/>
              </a:rPr>
              <a:t>The leaky bucket smooths the traffic by sending out data at a rate of 3 Mbps during the same 10 s. </a:t>
            </a:r>
            <a:br>
              <a:rPr b="0" i="0" lang="en-US" sz="1500" u="none" cap="none" strike="noStrike">
                <a:solidFill>
                  <a:srgbClr val="000000"/>
                </a:solidFill>
                <a:latin typeface="Times New Roman"/>
                <a:ea typeface="Times New Roman"/>
                <a:cs typeface="Times New Roman"/>
                <a:sym typeface="Times New Roman"/>
              </a:rPr>
            </a:br>
            <a:r>
              <a:rPr b="0" i="0" lang="en-US" sz="1500" u="none" cap="none" strike="noStrike">
                <a:solidFill>
                  <a:srgbClr val="273239"/>
                </a:solidFill>
                <a:latin typeface="Times New Roman"/>
                <a:ea typeface="Times New Roman"/>
                <a:cs typeface="Times New Roman"/>
                <a:sym typeface="Times New Roman"/>
              </a:rPr>
              <a:t>Without the leaky bucket, the beginning burst may have hurt the network by consuming more bandwidth than is set aside for this host. </a:t>
            </a:r>
            <a:endParaRPr b="0" i="0" sz="1500" u="none" cap="none" strike="noStrike">
              <a:solidFill>
                <a:srgbClr val="273239"/>
              </a:solidFill>
              <a:latin typeface="Times New Roman"/>
              <a:ea typeface="Times New Roman"/>
              <a:cs typeface="Times New Roman"/>
              <a:sym typeface="Times New Roman"/>
            </a:endParaRPr>
          </a:p>
        </p:txBody>
      </p:sp>
      <p:pic>
        <p:nvPicPr>
          <p:cNvPr id="1374" name="Google Shape;1374;p83"/>
          <p:cNvPicPr preferRelativeResize="0"/>
          <p:nvPr/>
        </p:nvPicPr>
        <p:blipFill rotWithShape="1">
          <a:blip r:embed="rId3">
            <a:alphaModFix/>
          </a:blip>
          <a:srcRect b="0" l="0" r="0" t="0"/>
          <a:stretch/>
        </p:blipFill>
        <p:spPr>
          <a:xfrm>
            <a:off x="1470083" y="2910181"/>
            <a:ext cx="5758541" cy="1360320"/>
          </a:xfrm>
          <a:prstGeom prst="rect">
            <a:avLst/>
          </a:prstGeom>
          <a:noFill/>
          <a:ln>
            <a:noFill/>
          </a:ln>
        </p:spPr>
      </p:pic>
      <p:cxnSp>
        <p:nvCxnSpPr>
          <p:cNvPr id="1375" name="Google Shape;1375;p8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76" name="Google Shape;1376;p8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77" name="Google Shape;1377;p8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78" name="Google Shape;1378;p8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379" name="Google Shape;1379;p8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8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latin typeface="Times New Roman"/>
                <a:ea typeface="Times New Roman"/>
                <a:cs typeface="Times New Roman"/>
                <a:sym typeface="Times New Roman"/>
              </a:rPr>
              <a:t>11/18/2022</a:t>
            </a:r>
            <a:endParaRPr sz="1100">
              <a:latin typeface="Times New Roman"/>
              <a:ea typeface="Times New Roman"/>
              <a:cs typeface="Times New Roman"/>
              <a:sym typeface="Times New Roman"/>
            </a:endParaRPr>
          </a:p>
        </p:txBody>
      </p:sp>
      <p:sp>
        <p:nvSpPr>
          <p:cNvPr id="1385" name="Google Shape;1385;p8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latin typeface="Times New Roman"/>
                <a:ea typeface="Times New Roman"/>
                <a:cs typeface="Times New Roman"/>
                <a:sym typeface="Times New Roman"/>
              </a:rPr>
              <a:t>CN Module 3 PPT     T6   2021-22   </a:t>
            </a:r>
            <a:endParaRPr sz="1100">
              <a:latin typeface="Times New Roman"/>
              <a:ea typeface="Times New Roman"/>
              <a:cs typeface="Times New Roman"/>
              <a:sym typeface="Times New Roman"/>
            </a:endParaRPr>
          </a:p>
        </p:txBody>
      </p:sp>
      <p:sp>
        <p:nvSpPr>
          <p:cNvPr id="1386" name="Google Shape;1386;p8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latin typeface="Times New Roman"/>
                <a:ea typeface="Times New Roman"/>
                <a:cs typeface="Times New Roman"/>
                <a:sym typeface="Times New Roman"/>
              </a:rPr>
              <a:t>‹#›</a:t>
            </a:fld>
            <a:endParaRPr sz="1100">
              <a:latin typeface="Times New Roman"/>
              <a:ea typeface="Times New Roman"/>
              <a:cs typeface="Times New Roman"/>
              <a:sym typeface="Times New Roman"/>
            </a:endParaRPr>
          </a:p>
        </p:txBody>
      </p:sp>
      <p:sp>
        <p:nvSpPr>
          <p:cNvPr id="1387" name="Google Shape;1387;p84"/>
          <p:cNvSpPr txBox="1"/>
          <p:nvPr>
            <p:ph idx="4294967295" type="title"/>
          </p:nvPr>
        </p:nvSpPr>
        <p:spPr>
          <a:xfrm>
            <a:off x="726876" y="9798"/>
            <a:ext cx="8245673" cy="8572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chemeClr val="dk1"/>
              </a:buClr>
              <a:buSzPts val="3000"/>
              <a:buNone/>
            </a:pPr>
            <a:r>
              <a:rPr b="1" lang="en-US" sz="4000">
                <a:solidFill>
                  <a:srgbClr val="FF0000"/>
                </a:solidFill>
                <a:latin typeface="Times New Roman"/>
                <a:ea typeface="Times New Roman"/>
                <a:cs typeface="Times New Roman"/>
                <a:sym typeface="Times New Roman"/>
              </a:rPr>
              <a:t>Token Bucket: </a:t>
            </a:r>
            <a:r>
              <a:rPr lang="en-US" sz="2000">
                <a:latin typeface="Times New Roman"/>
                <a:ea typeface="Times New Roman"/>
                <a:cs typeface="Times New Roman"/>
                <a:sym typeface="Times New Roman"/>
              </a:rPr>
              <a:t>Transmission Control Protocol [TCP] (Cntd.)</a:t>
            </a:r>
            <a:endParaRPr sz="2800">
              <a:latin typeface="Times New Roman"/>
              <a:ea typeface="Times New Roman"/>
              <a:cs typeface="Times New Roman"/>
              <a:sym typeface="Times New Roman"/>
            </a:endParaRPr>
          </a:p>
        </p:txBody>
      </p:sp>
      <p:sp>
        <p:nvSpPr>
          <p:cNvPr id="1388" name="Google Shape;1388;p84"/>
          <p:cNvSpPr txBox="1"/>
          <p:nvPr/>
        </p:nvSpPr>
        <p:spPr>
          <a:xfrm>
            <a:off x="669728" y="793229"/>
            <a:ext cx="8515349" cy="285749"/>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Regulating the Sending Rate (Cntd.): </a:t>
            </a:r>
            <a:r>
              <a:rPr b="1" i="0" lang="en-US" sz="2000" u="none" cap="none" strike="noStrike">
                <a:solidFill>
                  <a:schemeClr val="dk1"/>
                </a:solidFill>
                <a:latin typeface="Times New Roman"/>
                <a:ea typeface="Times New Roman"/>
                <a:cs typeface="Times New Roman"/>
                <a:sym typeface="Times New Roman"/>
              </a:rPr>
              <a:t>Token Bucket</a:t>
            </a:r>
            <a:endParaRPr b="1" i="0" sz="2000" u="none" cap="none" strike="noStrike">
              <a:solidFill>
                <a:schemeClr val="dk1"/>
              </a:solidFill>
              <a:latin typeface="Times New Roman"/>
              <a:ea typeface="Times New Roman"/>
              <a:cs typeface="Times New Roman"/>
              <a:sym typeface="Times New Roman"/>
            </a:endParaRPr>
          </a:p>
        </p:txBody>
      </p:sp>
      <p:sp>
        <p:nvSpPr>
          <p:cNvPr id="1389" name="Google Shape;1389;p84"/>
          <p:cNvSpPr txBox="1"/>
          <p:nvPr/>
        </p:nvSpPr>
        <p:spPr>
          <a:xfrm>
            <a:off x="-1022555" y="4322762"/>
            <a:ext cx="6858002" cy="28929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600" u="none" cap="none" strike="noStrike">
                <a:solidFill>
                  <a:schemeClr val="dk1"/>
                </a:solidFill>
                <a:latin typeface="Times New Roman"/>
                <a:ea typeface="Times New Roman"/>
                <a:cs typeface="Times New Roman"/>
                <a:sym typeface="Times New Roman"/>
              </a:rPr>
              <a:t>Figure:</a:t>
            </a:r>
            <a:r>
              <a:rPr b="0" i="0" lang="en-US" sz="1600" u="none" cap="none" strike="noStrike">
                <a:solidFill>
                  <a:schemeClr val="dk1"/>
                </a:solidFill>
                <a:latin typeface="Times New Roman"/>
                <a:ea typeface="Times New Roman"/>
                <a:cs typeface="Times New Roman"/>
                <a:sym typeface="Times New Roman"/>
              </a:rPr>
              <a:t> Token bucket.</a:t>
            </a:r>
            <a:endParaRPr b="0" i="0" sz="1050" u="none" cap="none" strike="noStrike">
              <a:solidFill>
                <a:srgbClr val="000000"/>
              </a:solidFill>
              <a:latin typeface="Times New Roman"/>
              <a:ea typeface="Times New Roman"/>
              <a:cs typeface="Times New Roman"/>
              <a:sym typeface="Times New Roman"/>
            </a:endParaRPr>
          </a:p>
        </p:txBody>
      </p:sp>
      <p:sp>
        <p:nvSpPr>
          <p:cNvPr id="1390" name="Google Shape;1390;p84"/>
          <p:cNvSpPr txBox="1"/>
          <p:nvPr/>
        </p:nvSpPr>
        <p:spPr>
          <a:xfrm>
            <a:off x="549157" y="1207055"/>
            <a:ext cx="8515349" cy="285749"/>
          </a:xfrm>
          <a:prstGeom prst="rect">
            <a:avLst/>
          </a:prstGeom>
          <a:noFill/>
          <a:ln>
            <a:noFill/>
          </a:ln>
        </p:spPr>
        <p:txBody>
          <a:bodyPr anchorCtr="0" anchor="t" bIns="34275" lIns="68575" spcFirstLastPara="1" rIns="68575" wrap="square" tIns="34275">
            <a:noAutofit/>
          </a:bodyPr>
          <a:lstStyle/>
          <a:p>
            <a:pPr indent="-254000" lvl="0" marL="330200" marR="0" rtl="0" algn="l">
              <a:lnSpc>
                <a:spcPct val="80000"/>
              </a:lnSpc>
              <a:spcBef>
                <a:spcPts val="0"/>
              </a:spcBef>
              <a:spcAft>
                <a:spcPts val="0"/>
              </a:spcAft>
              <a:buClr>
                <a:srgbClr val="CC0000"/>
              </a:buClr>
              <a:buSzPts val="1800"/>
              <a:buFont typeface="Noto Sans"/>
              <a:buChar char="⮚"/>
            </a:pPr>
            <a:r>
              <a:rPr b="1" i="0" lang="en-US" sz="1800" u="none" cap="none" strike="noStrike">
                <a:solidFill>
                  <a:srgbClr val="000066"/>
                </a:solidFill>
                <a:latin typeface="Times New Roman"/>
                <a:ea typeface="Times New Roman"/>
                <a:cs typeface="Times New Roman"/>
                <a:sym typeface="Times New Roman"/>
              </a:rPr>
              <a:t>The token bucket allows bursty traffic at a regulated maximum rate.</a:t>
            </a:r>
            <a:endParaRPr b="1" i="0" sz="1800" u="none" cap="none" strike="noStrike">
              <a:solidFill>
                <a:srgbClr val="000066"/>
              </a:solidFill>
              <a:latin typeface="Times New Roman"/>
              <a:ea typeface="Times New Roman"/>
              <a:cs typeface="Times New Roman"/>
              <a:sym typeface="Times New Roman"/>
            </a:endParaRPr>
          </a:p>
        </p:txBody>
      </p:sp>
      <p:pic>
        <p:nvPicPr>
          <p:cNvPr id="1391" name="Google Shape;1391;p84"/>
          <p:cNvPicPr preferRelativeResize="0"/>
          <p:nvPr/>
        </p:nvPicPr>
        <p:blipFill rotWithShape="1">
          <a:blip r:embed="rId3">
            <a:alphaModFix/>
          </a:blip>
          <a:srcRect b="0" l="0" r="0" t="0"/>
          <a:stretch/>
        </p:blipFill>
        <p:spPr>
          <a:xfrm>
            <a:off x="591145" y="1544670"/>
            <a:ext cx="4197695" cy="2796809"/>
          </a:xfrm>
          <a:prstGeom prst="rect">
            <a:avLst/>
          </a:prstGeom>
          <a:noFill/>
          <a:ln>
            <a:noFill/>
          </a:ln>
        </p:spPr>
      </p:pic>
      <p:sp>
        <p:nvSpPr>
          <p:cNvPr id="1392" name="Google Shape;1392;p84"/>
          <p:cNvSpPr/>
          <p:nvPr/>
        </p:nvSpPr>
        <p:spPr>
          <a:xfrm>
            <a:off x="4799557" y="1540874"/>
            <a:ext cx="4172992" cy="3170099"/>
          </a:xfrm>
          <a:prstGeom prst="rect">
            <a:avLst/>
          </a:prstGeom>
          <a:solidFill>
            <a:srgbClr val="E4E8ED"/>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127000" lvl="0" marL="0" marR="0" rtl="0" algn="just">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Times New Roman"/>
                <a:ea typeface="Times New Roman"/>
                <a:cs typeface="Times New Roman"/>
                <a:sym typeface="Times New Roman"/>
              </a:rPr>
              <a:t>Step 1</a:t>
            </a:r>
            <a:r>
              <a:rPr b="0" i="0" lang="en-US" sz="2000" u="none" cap="none" strike="noStrike">
                <a:solidFill>
                  <a:srgbClr val="000000"/>
                </a:solidFill>
                <a:latin typeface="Times New Roman"/>
                <a:ea typeface="Times New Roman"/>
                <a:cs typeface="Times New Roman"/>
                <a:sym typeface="Times New Roman"/>
              </a:rPr>
              <a:t> − In regular intervals tokens are thrown into the bucket f.</a:t>
            </a:r>
            <a:endParaRPr/>
          </a:p>
          <a:p>
            <a:pPr indent="-127000" lvl="0" marL="0" marR="0" rtl="0" algn="just">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Times New Roman"/>
                <a:ea typeface="Times New Roman"/>
                <a:cs typeface="Times New Roman"/>
                <a:sym typeface="Times New Roman"/>
              </a:rPr>
              <a:t>Step 2</a:t>
            </a:r>
            <a:r>
              <a:rPr b="0" i="0" lang="en-US" sz="2000" u="none" cap="none" strike="noStrike">
                <a:solidFill>
                  <a:srgbClr val="000000"/>
                </a:solidFill>
                <a:latin typeface="Times New Roman"/>
                <a:ea typeface="Times New Roman"/>
                <a:cs typeface="Times New Roman"/>
                <a:sym typeface="Times New Roman"/>
              </a:rPr>
              <a:t> − The bucket has a maximum capacity c.</a:t>
            </a:r>
            <a:endParaRPr b="0" i="0" sz="2000" u="none" cap="none" strike="noStrike">
              <a:solidFill>
                <a:srgbClr val="000000"/>
              </a:solidFill>
              <a:latin typeface="Times New Roman"/>
              <a:ea typeface="Times New Roman"/>
              <a:cs typeface="Times New Roman"/>
              <a:sym typeface="Times New Roman"/>
            </a:endParaRPr>
          </a:p>
          <a:p>
            <a:pPr indent="-127000" lvl="0" marL="0" marR="0" rtl="0" algn="just">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Times New Roman"/>
                <a:ea typeface="Times New Roman"/>
                <a:cs typeface="Times New Roman"/>
                <a:sym typeface="Times New Roman"/>
              </a:rPr>
              <a:t>Step 3</a:t>
            </a:r>
            <a:r>
              <a:rPr b="0" i="0" lang="en-US" sz="2000" u="none" cap="none" strike="noStrike">
                <a:solidFill>
                  <a:srgbClr val="000000"/>
                </a:solidFill>
                <a:latin typeface="Times New Roman"/>
                <a:ea typeface="Times New Roman"/>
                <a:cs typeface="Times New Roman"/>
                <a:sym typeface="Times New Roman"/>
              </a:rPr>
              <a:t> − If the packet is ready, then a token is removed from the bucket, and the packet is sent.</a:t>
            </a:r>
            <a:endParaRPr/>
          </a:p>
          <a:p>
            <a:pPr indent="-127000" lvl="0" marL="0" marR="0" rtl="0" algn="just">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Times New Roman"/>
                <a:ea typeface="Times New Roman"/>
                <a:cs typeface="Times New Roman"/>
                <a:sym typeface="Times New Roman"/>
              </a:rPr>
              <a:t>Step 4</a:t>
            </a:r>
            <a:r>
              <a:rPr b="0" i="0" lang="en-US" sz="2000" u="none" cap="none" strike="noStrike">
                <a:solidFill>
                  <a:srgbClr val="000000"/>
                </a:solidFill>
                <a:latin typeface="Times New Roman"/>
                <a:ea typeface="Times New Roman"/>
                <a:cs typeface="Times New Roman"/>
                <a:sym typeface="Times New Roman"/>
              </a:rPr>
              <a:t> − Suppose, if there is no token in the bucket, the packet cannot be sent.</a:t>
            </a:r>
            <a:endParaRPr/>
          </a:p>
        </p:txBody>
      </p:sp>
      <p:cxnSp>
        <p:nvCxnSpPr>
          <p:cNvPr id="1393" name="Google Shape;1393;p8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94" name="Google Shape;1394;p8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395" name="Google Shape;1395;p8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96" name="Google Shape;1396;p8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397" name="Google Shape;1397;p8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8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latin typeface="Times New Roman"/>
                <a:ea typeface="Times New Roman"/>
                <a:cs typeface="Times New Roman"/>
                <a:sym typeface="Times New Roman"/>
              </a:rPr>
              <a:t>11/18/2022</a:t>
            </a:r>
            <a:endParaRPr sz="1100">
              <a:latin typeface="Times New Roman"/>
              <a:ea typeface="Times New Roman"/>
              <a:cs typeface="Times New Roman"/>
              <a:sym typeface="Times New Roman"/>
            </a:endParaRPr>
          </a:p>
        </p:txBody>
      </p:sp>
      <p:sp>
        <p:nvSpPr>
          <p:cNvPr id="1403" name="Google Shape;1403;p8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latin typeface="Times New Roman"/>
                <a:ea typeface="Times New Roman"/>
                <a:cs typeface="Times New Roman"/>
                <a:sym typeface="Times New Roman"/>
              </a:rPr>
              <a:t>CN Module 3 PPT     T6   2021-22   </a:t>
            </a:r>
            <a:endParaRPr sz="1100">
              <a:latin typeface="Times New Roman"/>
              <a:ea typeface="Times New Roman"/>
              <a:cs typeface="Times New Roman"/>
              <a:sym typeface="Times New Roman"/>
            </a:endParaRPr>
          </a:p>
        </p:txBody>
      </p:sp>
      <p:sp>
        <p:nvSpPr>
          <p:cNvPr id="1404" name="Google Shape;1404;p8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latin typeface="Times New Roman"/>
                <a:ea typeface="Times New Roman"/>
                <a:cs typeface="Times New Roman"/>
                <a:sym typeface="Times New Roman"/>
              </a:rPr>
              <a:t>‹#›</a:t>
            </a:fld>
            <a:endParaRPr sz="1100">
              <a:latin typeface="Times New Roman"/>
              <a:ea typeface="Times New Roman"/>
              <a:cs typeface="Times New Roman"/>
              <a:sym typeface="Times New Roman"/>
            </a:endParaRPr>
          </a:p>
        </p:txBody>
      </p:sp>
      <p:sp>
        <p:nvSpPr>
          <p:cNvPr id="1405" name="Google Shape;1405;p85"/>
          <p:cNvSpPr txBox="1"/>
          <p:nvPr>
            <p:ph idx="4294967295" type="title"/>
          </p:nvPr>
        </p:nvSpPr>
        <p:spPr>
          <a:xfrm>
            <a:off x="706615" y="-10382"/>
            <a:ext cx="8478461" cy="8572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chemeClr val="dk1"/>
              </a:buClr>
              <a:buSzPts val="3000"/>
              <a:buNone/>
            </a:pPr>
            <a:r>
              <a:rPr b="1" lang="en-US" sz="2800">
                <a:solidFill>
                  <a:srgbClr val="FF0000"/>
                </a:solidFill>
                <a:latin typeface="Times New Roman"/>
                <a:ea typeface="Times New Roman"/>
                <a:cs typeface="Times New Roman"/>
                <a:sym typeface="Times New Roman"/>
              </a:rPr>
              <a:t>Token Bucket: </a:t>
            </a:r>
            <a:r>
              <a:rPr lang="en-US" sz="2800">
                <a:latin typeface="Times New Roman"/>
                <a:ea typeface="Times New Roman"/>
                <a:cs typeface="Times New Roman"/>
                <a:sym typeface="Times New Roman"/>
              </a:rPr>
              <a:t>Transmission Control Protocol [TCP] </a:t>
            </a:r>
            <a:r>
              <a:rPr lang="en-US" sz="1600">
                <a:latin typeface="Times New Roman"/>
                <a:ea typeface="Times New Roman"/>
                <a:cs typeface="Times New Roman"/>
                <a:sym typeface="Times New Roman"/>
              </a:rPr>
              <a:t>(Cntd.)</a:t>
            </a:r>
            <a:endParaRPr sz="1600">
              <a:latin typeface="Times New Roman"/>
              <a:ea typeface="Times New Roman"/>
              <a:cs typeface="Times New Roman"/>
              <a:sym typeface="Times New Roman"/>
            </a:endParaRPr>
          </a:p>
        </p:txBody>
      </p:sp>
      <p:sp>
        <p:nvSpPr>
          <p:cNvPr id="1406" name="Google Shape;1406;p85"/>
          <p:cNvSpPr txBox="1"/>
          <p:nvPr/>
        </p:nvSpPr>
        <p:spPr>
          <a:xfrm>
            <a:off x="418008" y="769509"/>
            <a:ext cx="8515349" cy="285749"/>
          </a:xfrm>
          <a:prstGeom prst="rect">
            <a:avLst/>
          </a:prstGeom>
          <a:noFill/>
          <a:ln>
            <a:noFill/>
          </a:ln>
        </p:spPr>
        <p:txBody>
          <a:bodyPr anchorCtr="0" anchor="t" bIns="34275" lIns="68575" spcFirstLastPara="1" rIns="68575" wrap="square" tIns="34275">
            <a:noAutofit/>
          </a:bodyPr>
          <a:lstStyle/>
          <a:p>
            <a:pPr indent="-215900" lvl="0" marL="292100" marR="0" rtl="0" algn="l">
              <a:lnSpc>
                <a:spcPct val="80000"/>
              </a:lnSpc>
              <a:spcBef>
                <a:spcPts val="0"/>
              </a:spcBef>
              <a:spcAft>
                <a:spcPts val="0"/>
              </a:spcAft>
              <a:buClr>
                <a:srgbClr val="CC0000"/>
              </a:buClr>
              <a:buSzPts val="1800"/>
              <a:buFont typeface="Arial"/>
              <a:buChar char="•"/>
            </a:pPr>
            <a:r>
              <a:rPr b="1" i="0" lang="en-US" sz="1800" u="none" cap="none" strike="noStrike">
                <a:solidFill>
                  <a:srgbClr val="FF0000"/>
                </a:solidFill>
                <a:latin typeface="Times New Roman"/>
                <a:ea typeface="Times New Roman"/>
                <a:cs typeface="Times New Roman"/>
                <a:sym typeface="Times New Roman"/>
              </a:rPr>
              <a:t>Regulating the Sending Rate (Cntd.): Token Bucket</a:t>
            </a:r>
            <a:endParaRPr b="1" i="0" sz="1800" u="none" cap="none" strike="noStrike">
              <a:solidFill>
                <a:srgbClr val="000066"/>
              </a:solidFill>
              <a:latin typeface="Times New Roman"/>
              <a:ea typeface="Times New Roman"/>
              <a:cs typeface="Times New Roman"/>
              <a:sym typeface="Times New Roman"/>
            </a:endParaRPr>
          </a:p>
        </p:txBody>
      </p:sp>
      <p:sp>
        <p:nvSpPr>
          <p:cNvPr id="1407" name="Google Shape;1407;p85"/>
          <p:cNvSpPr txBox="1"/>
          <p:nvPr/>
        </p:nvSpPr>
        <p:spPr>
          <a:xfrm>
            <a:off x="1459407" y="4286865"/>
            <a:ext cx="2090039" cy="353718"/>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200" u="none" cap="none" strike="noStrike">
                <a:solidFill>
                  <a:schemeClr val="dk1"/>
                </a:solidFill>
                <a:latin typeface="Times New Roman"/>
                <a:ea typeface="Times New Roman"/>
                <a:cs typeface="Times New Roman"/>
                <a:sym typeface="Times New Roman"/>
              </a:rPr>
              <a:t>Figure:</a:t>
            </a:r>
            <a:r>
              <a:rPr b="0" i="0" lang="en-US" sz="1200" u="none" cap="none" strike="noStrike">
                <a:solidFill>
                  <a:schemeClr val="dk1"/>
                </a:solidFill>
                <a:latin typeface="Times New Roman"/>
                <a:ea typeface="Times New Roman"/>
                <a:cs typeface="Times New Roman"/>
                <a:sym typeface="Times New Roman"/>
              </a:rPr>
              <a:t> Token bucket.</a:t>
            </a:r>
            <a:endParaRPr b="0" i="0" sz="900" u="none" cap="none" strike="noStrike">
              <a:solidFill>
                <a:srgbClr val="000000"/>
              </a:solidFill>
              <a:latin typeface="Times New Roman"/>
              <a:ea typeface="Times New Roman"/>
              <a:cs typeface="Times New Roman"/>
              <a:sym typeface="Times New Roman"/>
            </a:endParaRPr>
          </a:p>
        </p:txBody>
      </p:sp>
      <p:pic>
        <p:nvPicPr>
          <p:cNvPr descr="https://www.tutorialspoint.com/assets/questions/media/56288/token_bucket1.jpg" id="1408" name="Google Shape;1408;p85"/>
          <p:cNvPicPr preferRelativeResize="0"/>
          <p:nvPr/>
        </p:nvPicPr>
        <p:blipFill rotWithShape="1">
          <a:blip r:embed="rId3">
            <a:alphaModFix/>
          </a:blip>
          <a:srcRect b="0" l="0" r="0" t="0"/>
          <a:stretch/>
        </p:blipFill>
        <p:spPr>
          <a:xfrm>
            <a:off x="678643" y="1090329"/>
            <a:ext cx="3997040" cy="3196535"/>
          </a:xfrm>
          <a:prstGeom prst="rect">
            <a:avLst/>
          </a:prstGeom>
          <a:noFill/>
          <a:ln>
            <a:noFill/>
          </a:ln>
        </p:spPr>
      </p:pic>
      <p:sp>
        <p:nvSpPr>
          <p:cNvPr id="1409" name="Google Shape;1409;p85"/>
          <p:cNvSpPr/>
          <p:nvPr/>
        </p:nvSpPr>
        <p:spPr>
          <a:xfrm>
            <a:off x="5323375" y="1250847"/>
            <a:ext cx="3655128" cy="2554545"/>
          </a:xfrm>
          <a:prstGeom prst="rect">
            <a:avLst/>
          </a:prstGeom>
          <a:solidFill>
            <a:srgbClr val="E4E8ED"/>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In figure (a) the bucket holds two tokens, and three packets are waiting to be sent out of the interface.</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In Figure (b) two packets have been sent out by consuming two tokens, and 1 packet is still left.</a:t>
            </a:r>
            <a:endParaRPr/>
          </a:p>
        </p:txBody>
      </p:sp>
      <p:cxnSp>
        <p:nvCxnSpPr>
          <p:cNvPr id="1410" name="Google Shape;1410;p8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11" name="Google Shape;1411;p8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412" name="Google Shape;1412;p85"/>
          <p:cNvCxnSpPr/>
          <p:nvPr/>
        </p:nvCxnSpPr>
        <p:spPr>
          <a:xfrm>
            <a:off x="0" y="4640583"/>
            <a:ext cx="9144000" cy="0"/>
          </a:xfrm>
          <a:prstGeom prst="straightConnector1">
            <a:avLst/>
          </a:prstGeom>
          <a:noFill/>
          <a:ln cap="flat" cmpd="sng" w="15875">
            <a:solidFill>
              <a:srgbClr val="00B050"/>
            </a:solidFill>
            <a:prstDash val="solid"/>
            <a:round/>
            <a:headEnd len="sm" w="sm" type="none"/>
            <a:tailEnd len="sm" w="sm" type="none"/>
          </a:ln>
        </p:spPr>
      </p:cxnSp>
      <p:pic>
        <p:nvPicPr>
          <p:cNvPr id="1413" name="Google Shape;1413;p85"/>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414" name="Google Shape;1414;p8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8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420" name="Google Shape;1420;p8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421" name="Google Shape;1421;p8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422" name="Google Shape;1422;p86"/>
          <p:cNvSpPr txBox="1"/>
          <p:nvPr>
            <p:ph idx="4294967295" type="title"/>
          </p:nvPr>
        </p:nvSpPr>
        <p:spPr>
          <a:xfrm>
            <a:off x="520447" y="0"/>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2800">
                <a:latin typeface="Times New Roman"/>
                <a:ea typeface="Times New Roman"/>
                <a:cs typeface="Times New Roman"/>
                <a:sym typeface="Times New Roman"/>
              </a:rPr>
              <a:t>Transmission Control Protocol [TCP] (Cntd.)</a:t>
            </a:r>
            <a:endParaRPr sz="2800"/>
          </a:p>
        </p:txBody>
      </p:sp>
      <p:pic>
        <p:nvPicPr>
          <p:cNvPr id="1423" name="Google Shape;1423;p86"/>
          <p:cNvPicPr preferRelativeResize="0"/>
          <p:nvPr/>
        </p:nvPicPr>
        <p:blipFill rotWithShape="1">
          <a:blip r:embed="rId3">
            <a:alphaModFix/>
          </a:blip>
          <a:srcRect b="0" l="0" r="0" t="0"/>
          <a:stretch/>
        </p:blipFill>
        <p:spPr>
          <a:xfrm>
            <a:off x="822960" y="803495"/>
            <a:ext cx="8173555" cy="2411654"/>
          </a:xfrm>
          <a:prstGeom prst="rect">
            <a:avLst/>
          </a:prstGeom>
          <a:noFill/>
          <a:ln>
            <a:noFill/>
          </a:ln>
        </p:spPr>
      </p:pic>
      <p:cxnSp>
        <p:nvCxnSpPr>
          <p:cNvPr id="1424" name="Google Shape;1424;p8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25" name="Google Shape;1425;p8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26" name="Google Shape;1426;p8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27" name="Google Shape;1427;p8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cxnSp>
        <p:nvCxnSpPr>
          <p:cNvPr id="1428" name="Google Shape;1428;p8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pic>
        <p:nvPicPr>
          <p:cNvPr id="1429" name="Google Shape;1429;p86"/>
          <p:cNvPicPr preferRelativeResize="0"/>
          <p:nvPr/>
        </p:nvPicPr>
        <p:blipFill rotWithShape="1">
          <a:blip r:embed="rId5">
            <a:alphaModFix/>
          </a:blip>
          <a:srcRect b="0" l="0" r="0" t="0"/>
          <a:stretch/>
        </p:blipFill>
        <p:spPr>
          <a:xfrm>
            <a:off x="4406647" y="3349871"/>
            <a:ext cx="4619952" cy="1213613"/>
          </a:xfrm>
          <a:prstGeom prst="rect">
            <a:avLst/>
          </a:prstGeom>
          <a:noFill/>
          <a:ln>
            <a:noFill/>
          </a:ln>
        </p:spPr>
      </p:pic>
      <p:pic>
        <p:nvPicPr>
          <p:cNvPr id="1430" name="Google Shape;1430;p86"/>
          <p:cNvPicPr preferRelativeResize="0"/>
          <p:nvPr/>
        </p:nvPicPr>
        <p:blipFill rotWithShape="1">
          <a:blip r:embed="rId6">
            <a:alphaModFix/>
          </a:blip>
          <a:srcRect b="0" l="0" r="0" t="0"/>
          <a:stretch/>
        </p:blipFill>
        <p:spPr>
          <a:xfrm>
            <a:off x="948973" y="3276480"/>
            <a:ext cx="3042923" cy="136032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8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436" name="Google Shape;1436;p8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437" name="Google Shape;1437;p8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438" name="Google Shape;1438;p87"/>
          <p:cNvSpPr txBox="1"/>
          <p:nvPr>
            <p:ph idx="4294967295" type="title"/>
          </p:nvPr>
        </p:nvSpPr>
        <p:spPr>
          <a:xfrm>
            <a:off x="-7737" y="0"/>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2800">
                <a:latin typeface="Times New Roman"/>
                <a:ea typeface="Times New Roman"/>
                <a:cs typeface="Times New Roman"/>
                <a:sym typeface="Times New Roman"/>
              </a:rPr>
              <a:t>Quality of Service [QoS]</a:t>
            </a:r>
            <a:endParaRPr sz="2800">
              <a:latin typeface="Times New Roman"/>
              <a:ea typeface="Times New Roman"/>
              <a:cs typeface="Times New Roman"/>
              <a:sym typeface="Times New Roman"/>
            </a:endParaRPr>
          </a:p>
        </p:txBody>
      </p:sp>
      <p:sp>
        <p:nvSpPr>
          <p:cNvPr id="1439" name="Google Shape;1439;p87"/>
          <p:cNvSpPr txBox="1"/>
          <p:nvPr/>
        </p:nvSpPr>
        <p:spPr>
          <a:xfrm>
            <a:off x="596848" y="713655"/>
            <a:ext cx="8032457" cy="3455221"/>
          </a:xfrm>
          <a:prstGeom prst="rect">
            <a:avLst/>
          </a:prstGeom>
          <a:noFill/>
          <a:ln>
            <a:noFill/>
          </a:ln>
        </p:spPr>
        <p:txBody>
          <a:bodyPr anchorCtr="0" anchor="t" bIns="34275" lIns="68575" spcFirstLastPara="1" rIns="68575" wrap="square" tIns="34275">
            <a:noAutofit/>
          </a:bodyPr>
          <a:lstStyle/>
          <a:p>
            <a:pPr indent="-254000" lvl="0" marL="330200" marR="0" rtl="0" algn="just">
              <a:lnSpc>
                <a:spcPct val="80000"/>
              </a:lnSpc>
              <a:spcBef>
                <a:spcPts val="1200"/>
              </a:spcBef>
              <a:spcAft>
                <a:spcPts val="0"/>
              </a:spcAft>
              <a:buClr>
                <a:srgbClr val="CC0000"/>
              </a:buClr>
              <a:buSzPts val="1800"/>
              <a:buFont typeface="Noto Sans"/>
              <a:buChar char="⮚"/>
            </a:pPr>
            <a:r>
              <a:rPr b="0" i="0" lang="en-US" sz="2400" u="none" cap="none" strike="noStrike">
                <a:solidFill>
                  <a:srgbClr val="000066"/>
                </a:solidFill>
                <a:latin typeface="Times New Roman"/>
                <a:ea typeface="Times New Roman"/>
                <a:cs typeface="Times New Roman"/>
                <a:sym typeface="Times New Roman"/>
              </a:rPr>
              <a:t>Another way of looking at the transport layer is to regard its primary function as </a:t>
            </a:r>
            <a:r>
              <a:rPr b="1" i="0" lang="en-US" sz="2400" u="none" cap="none" strike="noStrike">
                <a:solidFill>
                  <a:srgbClr val="000066"/>
                </a:solidFill>
                <a:latin typeface="Times New Roman"/>
                <a:ea typeface="Times New Roman"/>
                <a:cs typeface="Times New Roman"/>
                <a:sym typeface="Times New Roman"/>
              </a:rPr>
              <a:t>Enhancing the QoS </a:t>
            </a:r>
            <a:r>
              <a:rPr b="0" i="0" lang="en-US" sz="2400" u="none" cap="none" strike="noStrike">
                <a:solidFill>
                  <a:srgbClr val="000066"/>
                </a:solidFill>
                <a:latin typeface="Times New Roman"/>
                <a:ea typeface="Times New Roman"/>
                <a:cs typeface="Times New Roman"/>
                <a:sym typeface="Times New Roman"/>
              </a:rPr>
              <a:t>(Quality of Service) provided by the network layer.</a:t>
            </a:r>
            <a:endParaRPr b="0" i="0" sz="2400" u="none" cap="none" strike="noStrike">
              <a:solidFill>
                <a:srgbClr val="000000"/>
              </a:solidFill>
              <a:latin typeface="Times New Roman"/>
              <a:ea typeface="Times New Roman"/>
              <a:cs typeface="Times New Roman"/>
              <a:sym typeface="Times New Roman"/>
            </a:endParaRPr>
          </a:p>
          <a:p>
            <a:pPr indent="-254000" lvl="0" marL="330200" marR="0" rtl="0" algn="just">
              <a:lnSpc>
                <a:spcPct val="80000"/>
              </a:lnSpc>
              <a:spcBef>
                <a:spcPts val="1200"/>
              </a:spcBef>
              <a:spcAft>
                <a:spcPts val="0"/>
              </a:spcAft>
              <a:buClr>
                <a:srgbClr val="CC0000"/>
              </a:buClr>
              <a:buSzPts val="1800"/>
              <a:buFont typeface="Noto Sans"/>
              <a:buChar char="⮚"/>
            </a:pPr>
            <a:r>
              <a:rPr b="0" i="0" lang="en-US" sz="2400" u="none" cap="none" strike="noStrike">
                <a:solidFill>
                  <a:srgbClr val="000066"/>
                </a:solidFill>
                <a:latin typeface="Times New Roman"/>
                <a:ea typeface="Times New Roman"/>
                <a:cs typeface="Times New Roman"/>
                <a:sym typeface="Times New Roman"/>
              </a:rPr>
              <a:t>If the </a:t>
            </a:r>
            <a:r>
              <a:rPr b="0" i="0" lang="en-US" sz="2400" u="none" cap="none" strike="noStrike">
                <a:solidFill>
                  <a:srgbClr val="C00000"/>
                </a:solidFill>
                <a:latin typeface="Times New Roman"/>
                <a:ea typeface="Times New Roman"/>
                <a:cs typeface="Times New Roman"/>
                <a:sym typeface="Times New Roman"/>
              </a:rPr>
              <a:t>network service is poor</a:t>
            </a:r>
            <a:r>
              <a:rPr b="0" i="0" lang="en-US" sz="2400" u="none" cap="none" strike="noStrike">
                <a:solidFill>
                  <a:srgbClr val="000066"/>
                </a:solidFill>
                <a:latin typeface="Times New Roman"/>
                <a:ea typeface="Times New Roman"/>
                <a:cs typeface="Times New Roman"/>
                <a:sym typeface="Times New Roman"/>
              </a:rPr>
              <a:t>, the transport layer has to bridge the gap between what the application users want and what the network layer provides.</a:t>
            </a:r>
            <a:endParaRPr b="0" i="0" sz="2400" u="none" cap="none" strike="noStrike">
              <a:solidFill>
                <a:srgbClr val="000000"/>
              </a:solidFill>
              <a:latin typeface="Times New Roman"/>
              <a:ea typeface="Times New Roman"/>
              <a:cs typeface="Times New Roman"/>
              <a:sym typeface="Times New Roman"/>
            </a:endParaRPr>
          </a:p>
          <a:p>
            <a:pPr indent="-254000" lvl="0" marL="330200" marR="0" rtl="0" algn="just">
              <a:lnSpc>
                <a:spcPct val="80000"/>
              </a:lnSpc>
              <a:spcBef>
                <a:spcPts val="1200"/>
              </a:spcBef>
              <a:spcAft>
                <a:spcPts val="0"/>
              </a:spcAft>
              <a:buClr>
                <a:srgbClr val="CC0000"/>
              </a:buClr>
              <a:buSzPts val="1800"/>
              <a:buFont typeface="Noto Sans"/>
              <a:buChar char="⮚"/>
            </a:pPr>
            <a:r>
              <a:rPr b="0" i="0" lang="en-US" sz="2400" u="none" cap="none" strike="noStrike">
                <a:solidFill>
                  <a:srgbClr val="000066"/>
                </a:solidFill>
                <a:latin typeface="Times New Roman"/>
                <a:ea typeface="Times New Roman"/>
                <a:cs typeface="Times New Roman"/>
                <a:sym typeface="Times New Roman"/>
              </a:rPr>
              <a:t>The transport service may allow the user to specify preferred, acceptable, and minimum values for various service parameters at the time a connection is setup.</a:t>
            </a:r>
            <a:endParaRPr b="0" i="0" sz="2400" u="none" cap="none" strike="noStrike">
              <a:solidFill>
                <a:srgbClr val="000000"/>
              </a:solidFill>
              <a:latin typeface="Times New Roman"/>
              <a:ea typeface="Times New Roman"/>
              <a:cs typeface="Times New Roman"/>
              <a:sym typeface="Times New Roman"/>
            </a:endParaRPr>
          </a:p>
        </p:txBody>
      </p:sp>
      <p:cxnSp>
        <p:nvCxnSpPr>
          <p:cNvPr id="1440" name="Google Shape;1440;p8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41" name="Google Shape;1441;p8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42" name="Google Shape;1442;p8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43" name="Google Shape;1443;p8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444" name="Google Shape;1444;p8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8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450" name="Google Shape;1450;p8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451" name="Google Shape;1451;p8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452" name="Google Shape;1452;p88"/>
          <p:cNvSpPr txBox="1"/>
          <p:nvPr>
            <p:ph idx="4294967295" type="title"/>
          </p:nvPr>
        </p:nvSpPr>
        <p:spPr>
          <a:xfrm>
            <a:off x="-250722" y="0"/>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2800">
                <a:latin typeface="Times New Roman"/>
                <a:ea typeface="Times New Roman"/>
                <a:cs typeface="Times New Roman"/>
                <a:sym typeface="Times New Roman"/>
              </a:rPr>
              <a:t>Quality of Service [QoS] (Cntd.)</a:t>
            </a:r>
            <a:endParaRPr sz="2800"/>
          </a:p>
        </p:txBody>
      </p:sp>
      <p:sp>
        <p:nvSpPr>
          <p:cNvPr id="1453" name="Google Shape;1453;p88"/>
          <p:cNvSpPr txBox="1"/>
          <p:nvPr/>
        </p:nvSpPr>
        <p:spPr>
          <a:xfrm>
            <a:off x="675325" y="622184"/>
            <a:ext cx="8376758" cy="400696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CC0000"/>
              </a:buClr>
              <a:buSzPts val="1800"/>
              <a:buFont typeface="Arial"/>
              <a:buNone/>
            </a:pPr>
            <a:r>
              <a:rPr b="1" i="0" lang="en-US" sz="2000" u="none" cap="none" strike="noStrike">
                <a:solidFill>
                  <a:srgbClr val="000066"/>
                </a:solidFill>
                <a:latin typeface="Times New Roman"/>
                <a:ea typeface="Times New Roman"/>
                <a:cs typeface="Times New Roman"/>
                <a:sym typeface="Times New Roman"/>
              </a:rPr>
              <a:t>QoS Parameters:</a:t>
            </a:r>
            <a:endParaRPr b="1" i="0" sz="2000" u="none" cap="none" strike="noStrike">
              <a:solidFill>
                <a:srgbClr val="C00000"/>
              </a:solidFill>
              <a:latin typeface="Times New Roman"/>
              <a:ea typeface="Times New Roman"/>
              <a:cs typeface="Times New Roman"/>
              <a:sym typeface="Times New Roman"/>
            </a:endParaRPr>
          </a:p>
          <a:p>
            <a:pPr indent="-114300" lvl="0" marL="0" marR="0" rtl="0" algn="l">
              <a:lnSpc>
                <a:spcPct val="100000"/>
              </a:lnSpc>
              <a:spcBef>
                <a:spcPts val="900"/>
              </a:spcBef>
              <a:spcAft>
                <a:spcPts val="0"/>
              </a:spcAft>
              <a:buClr>
                <a:srgbClr val="CC0000"/>
              </a:buClr>
              <a:buSzPts val="1800"/>
              <a:buFont typeface="Noto Sans"/>
              <a:buChar char="⮚"/>
            </a:pPr>
            <a:r>
              <a:rPr b="1" i="0" lang="en-US" sz="2000" u="none" cap="none" strike="noStrike">
                <a:solidFill>
                  <a:srgbClr val="C00000"/>
                </a:solidFill>
                <a:latin typeface="Times New Roman"/>
                <a:ea typeface="Times New Roman"/>
                <a:cs typeface="Times New Roman"/>
                <a:sym typeface="Times New Roman"/>
              </a:rPr>
              <a:t>The connection establishment delay: </a:t>
            </a:r>
            <a:r>
              <a:rPr b="0" i="0" lang="en-US" sz="2000" u="none" cap="none" strike="noStrike">
                <a:solidFill>
                  <a:srgbClr val="000000"/>
                </a:solidFill>
                <a:latin typeface="Times New Roman"/>
                <a:ea typeface="Times New Roman"/>
                <a:cs typeface="Times New Roman"/>
                <a:sym typeface="Times New Roman"/>
              </a:rPr>
              <a:t>The time difference between the instant at which a transport connection is requested and the instant at which it is confirmed is called as </a:t>
            </a:r>
            <a:r>
              <a:rPr b="1" i="0" lang="en-US" sz="2000" u="none" cap="none" strike="noStrike">
                <a:solidFill>
                  <a:srgbClr val="000000"/>
                </a:solidFill>
                <a:latin typeface="Times New Roman"/>
                <a:ea typeface="Times New Roman"/>
                <a:cs typeface="Times New Roman"/>
                <a:sym typeface="Times New Roman"/>
              </a:rPr>
              <a:t>connection establishment delay</a:t>
            </a:r>
            <a:endParaRPr b="0" i="0" sz="2000" u="none" cap="none" strike="noStrike">
              <a:solidFill>
                <a:srgbClr val="000066"/>
              </a:solidFill>
              <a:latin typeface="Times New Roman"/>
              <a:ea typeface="Times New Roman"/>
              <a:cs typeface="Times New Roman"/>
              <a:sym typeface="Times New Roman"/>
            </a:endParaRPr>
          </a:p>
          <a:p>
            <a:pPr indent="-114300" lvl="0" marL="0" marR="0" rtl="0" algn="l">
              <a:lnSpc>
                <a:spcPct val="100000"/>
              </a:lnSpc>
              <a:spcBef>
                <a:spcPts val="900"/>
              </a:spcBef>
              <a:spcAft>
                <a:spcPts val="0"/>
              </a:spcAft>
              <a:buClr>
                <a:srgbClr val="CC0000"/>
              </a:buClr>
              <a:buSzPts val="1800"/>
              <a:buFont typeface="Noto Sans"/>
              <a:buChar char="⮚"/>
            </a:pPr>
            <a:r>
              <a:rPr b="1" i="0" lang="en-US" sz="2000" u="none" cap="none" strike="noStrike">
                <a:solidFill>
                  <a:srgbClr val="C00000"/>
                </a:solidFill>
                <a:latin typeface="Times New Roman"/>
                <a:ea typeface="Times New Roman"/>
                <a:cs typeface="Times New Roman"/>
                <a:sym typeface="Times New Roman"/>
              </a:rPr>
              <a:t>The connection establishment failure probability: </a:t>
            </a:r>
            <a:r>
              <a:rPr b="0" i="0" lang="en-US" sz="2000" u="none" cap="none" strike="noStrike">
                <a:solidFill>
                  <a:srgbClr val="000000"/>
                </a:solidFill>
                <a:latin typeface="Times New Roman"/>
                <a:ea typeface="Times New Roman"/>
                <a:cs typeface="Times New Roman"/>
                <a:sym typeface="Times New Roman"/>
              </a:rPr>
              <a:t>It is the probability that connection is not established even after the maximum connection establishment delay. This problem will occur due to network congestion, lack of table space or some other problems.</a:t>
            </a:r>
            <a:endParaRPr/>
          </a:p>
          <a:p>
            <a:pPr indent="-114300" lvl="0" marL="0" marR="0" rtl="0" algn="l">
              <a:lnSpc>
                <a:spcPct val="100000"/>
              </a:lnSpc>
              <a:spcBef>
                <a:spcPts val="900"/>
              </a:spcBef>
              <a:spcAft>
                <a:spcPts val="0"/>
              </a:spcAft>
              <a:buClr>
                <a:srgbClr val="CC0000"/>
              </a:buClr>
              <a:buSzPts val="1800"/>
              <a:buFont typeface="Noto Sans"/>
              <a:buChar char="⮚"/>
            </a:pPr>
            <a:r>
              <a:rPr b="1" i="0" lang="en-US" sz="2000" u="none" cap="none" strike="noStrike">
                <a:solidFill>
                  <a:srgbClr val="C00000"/>
                </a:solidFill>
                <a:latin typeface="Times New Roman"/>
                <a:ea typeface="Times New Roman"/>
                <a:cs typeface="Times New Roman"/>
                <a:sym typeface="Times New Roman"/>
              </a:rPr>
              <a:t>Throughput:</a:t>
            </a:r>
            <a:r>
              <a:rPr b="0" i="0" lang="en-US" sz="2000" u="none" cap="none" strike="noStrike">
                <a:solidFill>
                  <a:srgbClr val="C00000"/>
                </a:solidFill>
                <a:latin typeface="Times New Roman"/>
                <a:ea typeface="Times New Roman"/>
                <a:cs typeface="Times New Roman"/>
                <a:sym typeface="Times New Roman"/>
              </a:rPr>
              <a:t> </a:t>
            </a:r>
            <a:r>
              <a:rPr b="0" i="0" lang="en-US" sz="2000" u="none" cap="none" strike="noStrike">
                <a:solidFill>
                  <a:srgbClr val="000000"/>
                </a:solidFill>
                <a:latin typeface="Times New Roman"/>
                <a:ea typeface="Times New Roman"/>
                <a:cs typeface="Times New Roman"/>
                <a:sym typeface="Times New Roman"/>
              </a:rPr>
              <a:t>This parameter describes the average data transfer rate at the network transport level.</a:t>
            </a:r>
            <a:endParaRPr/>
          </a:p>
          <a:p>
            <a:pPr indent="-114300" lvl="0" marL="0" marR="0" rtl="0" algn="l">
              <a:lnSpc>
                <a:spcPct val="100000"/>
              </a:lnSpc>
              <a:spcBef>
                <a:spcPts val="900"/>
              </a:spcBef>
              <a:spcAft>
                <a:spcPts val="0"/>
              </a:spcAft>
              <a:buClr>
                <a:srgbClr val="CC0000"/>
              </a:buClr>
              <a:buSzPts val="1800"/>
              <a:buFont typeface="Noto Sans"/>
              <a:buChar char="⮚"/>
            </a:pPr>
            <a:r>
              <a:rPr b="1" i="0" lang="en-US" sz="1800" u="none" cap="none" strike="noStrike">
                <a:solidFill>
                  <a:srgbClr val="C00000"/>
                </a:solidFill>
                <a:latin typeface="Times New Roman"/>
                <a:ea typeface="Times New Roman"/>
                <a:cs typeface="Times New Roman"/>
                <a:sym typeface="Times New Roman"/>
              </a:rPr>
              <a:t>Transit delay: </a:t>
            </a:r>
            <a:r>
              <a:rPr b="0" i="0" lang="en-US" sz="1800" u="none" cap="none" strike="noStrike">
                <a:solidFill>
                  <a:srgbClr val="000000"/>
                </a:solidFill>
                <a:latin typeface="Times New Roman"/>
                <a:ea typeface="Times New Roman"/>
                <a:cs typeface="Times New Roman"/>
                <a:sym typeface="Times New Roman"/>
              </a:rPr>
              <a:t>The delay refers to the time required to transmit a packet or a group of packets from the transmit end to the receive end.</a:t>
            </a:r>
            <a:endParaRPr b="0" i="0" sz="1800" u="none" cap="none" strike="noStrike">
              <a:solidFill>
                <a:srgbClr val="000000"/>
              </a:solidFill>
              <a:latin typeface="Times New Roman"/>
              <a:ea typeface="Times New Roman"/>
              <a:cs typeface="Times New Roman"/>
              <a:sym typeface="Times New Roman"/>
            </a:endParaRPr>
          </a:p>
        </p:txBody>
      </p:sp>
      <p:cxnSp>
        <p:nvCxnSpPr>
          <p:cNvPr id="1454" name="Google Shape;1454;p88"/>
          <p:cNvCxnSpPr/>
          <p:nvPr/>
        </p:nvCxnSpPr>
        <p:spPr>
          <a:xfrm flipH="1" rot="10800000">
            <a:off x="21049" y="644600"/>
            <a:ext cx="9144000" cy="20782"/>
          </a:xfrm>
          <a:prstGeom prst="straightConnector1">
            <a:avLst/>
          </a:prstGeom>
          <a:noFill/>
          <a:ln cap="flat" cmpd="sng" w="9525">
            <a:solidFill>
              <a:srgbClr val="00B050"/>
            </a:solidFill>
            <a:prstDash val="solid"/>
            <a:round/>
            <a:headEnd len="sm" w="sm" type="none"/>
            <a:tailEnd len="sm" w="sm" type="none"/>
          </a:ln>
        </p:spPr>
      </p:cxnSp>
      <p:sp>
        <p:nvSpPr>
          <p:cNvPr id="1455" name="Google Shape;1455;p8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56" name="Google Shape;1456;p8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57" name="Google Shape;1457;p8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458" name="Google Shape;1458;p8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8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464" name="Google Shape;1464;p8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465" name="Google Shape;1465;p8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466" name="Google Shape;1466;p89"/>
          <p:cNvSpPr txBox="1"/>
          <p:nvPr>
            <p:ph idx="4294967295" type="title"/>
          </p:nvPr>
        </p:nvSpPr>
        <p:spPr>
          <a:xfrm>
            <a:off x="144953" y="47021"/>
            <a:ext cx="77724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2800">
                <a:latin typeface="Times New Roman"/>
                <a:ea typeface="Times New Roman"/>
                <a:cs typeface="Times New Roman"/>
                <a:sym typeface="Times New Roman"/>
              </a:rPr>
              <a:t>Quality of Service [QoS] (Cntd.)</a:t>
            </a:r>
            <a:endParaRPr sz="2800"/>
          </a:p>
        </p:txBody>
      </p:sp>
      <p:sp>
        <p:nvSpPr>
          <p:cNvPr id="1467" name="Google Shape;1467;p89"/>
          <p:cNvSpPr txBox="1"/>
          <p:nvPr/>
        </p:nvSpPr>
        <p:spPr>
          <a:xfrm>
            <a:off x="679828" y="846313"/>
            <a:ext cx="8257696" cy="3538874"/>
          </a:xfrm>
          <a:prstGeom prst="rect">
            <a:avLst/>
          </a:prstGeom>
          <a:noFill/>
          <a:ln>
            <a:noFill/>
          </a:ln>
        </p:spPr>
        <p:txBody>
          <a:bodyPr anchorCtr="0" anchor="t" bIns="34275" lIns="68575" spcFirstLastPara="1" rIns="68575" wrap="square" tIns="34275">
            <a:noAutofit/>
          </a:bodyPr>
          <a:lstStyle/>
          <a:p>
            <a:pPr indent="0" lvl="0" marL="76200" marR="0" rtl="0" algn="l">
              <a:lnSpc>
                <a:spcPct val="80000"/>
              </a:lnSpc>
              <a:spcBef>
                <a:spcPts val="0"/>
              </a:spcBef>
              <a:spcAft>
                <a:spcPts val="0"/>
              </a:spcAft>
              <a:buClr>
                <a:srgbClr val="CC0000"/>
              </a:buClr>
              <a:buSzPts val="1800"/>
              <a:buFont typeface="Arial"/>
              <a:buNone/>
            </a:pPr>
            <a:r>
              <a:rPr b="1" i="0" lang="en-US" sz="2000" u="none" cap="none" strike="noStrike">
                <a:solidFill>
                  <a:srgbClr val="000066"/>
                </a:solidFill>
                <a:latin typeface="Times New Roman"/>
                <a:ea typeface="Times New Roman"/>
                <a:cs typeface="Times New Roman"/>
                <a:sym typeface="Times New Roman"/>
              </a:rPr>
              <a:t>QoS Parameters</a:t>
            </a:r>
            <a:endParaRPr b="1" i="0" sz="2000" u="none" cap="none" strike="noStrike">
              <a:solidFill>
                <a:srgbClr val="C00000"/>
              </a:solidFill>
              <a:latin typeface="Times New Roman"/>
              <a:ea typeface="Times New Roman"/>
              <a:cs typeface="Times New Roman"/>
              <a:sym typeface="Times New Roman"/>
            </a:endParaRPr>
          </a:p>
          <a:p>
            <a:pPr indent="-342900" lvl="0" marL="419100" marR="0" rtl="0" algn="just">
              <a:lnSpc>
                <a:spcPct val="80000"/>
              </a:lnSpc>
              <a:spcBef>
                <a:spcPts val="0"/>
              </a:spcBef>
              <a:spcAft>
                <a:spcPts val="0"/>
              </a:spcAft>
              <a:buClr>
                <a:srgbClr val="CC0000"/>
              </a:buClr>
              <a:buSzPts val="1800"/>
              <a:buFont typeface="Noto Sans Symbols"/>
              <a:buChar char="⮚"/>
            </a:pPr>
            <a:r>
              <a:rPr b="1" i="0" lang="en-US" sz="2000" u="none" cap="none" strike="noStrike">
                <a:solidFill>
                  <a:srgbClr val="C00000"/>
                </a:solidFill>
                <a:latin typeface="Times New Roman"/>
                <a:ea typeface="Times New Roman"/>
                <a:cs typeface="Times New Roman"/>
                <a:sym typeface="Times New Roman"/>
              </a:rPr>
              <a:t>Residual error ratio:</a:t>
            </a:r>
            <a:r>
              <a:rPr b="0" i="0" lang="en-US" sz="2000" u="none" cap="none" strike="noStrike">
                <a:solidFill>
                  <a:srgbClr val="C00000"/>
                </a:solidFill>
                <a:latin typeface="Times New Roman"/>
                <a:ea typeface="Times New Roman"/>
                <a:cs typeface="Times New Roman"/>
                <a:sym typeface="Times New Roman"/>
              </a:rPr>
              <a:t> </a:t>
            </a:r>
            <a:r>
              <a:rPr b="0" i="0" lang="en-US" sz="2000" u="none" cap="none" strike="noStrike">
                <a:solidFill>
                  <a:srgbClr val="000000"/>
                </a:solidFill>
                <a:latin typeface="Times New Roman"/>
                <a:ea typeface="Times New Roman"/>
                <a:cs typeface="Times New Roman"/>
                <a:sym typeface="Times New Roman"/>
              </a:rPr>
              <a:t>Residual error rate (RER) is the ratio of total incorrect, lost and duplicated Data units to the total Data units transferred between users during a period of time.</a:t>
            </a:r>
            <a:endParaRPr/>
          </a:p>
          <a:p>
            <a:pPr indent="-342900" lvl="0" marL="419100" marR="0" rtl="0" algn="just">
              <a:lnSpc>
                <a:spcPct val="80000"/>
              </a:lnSpc>
              <a:spcBef>
                <a:spcPts val="0"/>
              </a:spcBef>
              <a:spcAft>
                <a:spcPts val="0"/>
              </a:spcAft>
              <a:buClr>
                <a:srgbClr val="CC0000"/>
              </a:buClr>
              <a:buSzPts val="1800"/>
              <a:buFont typeface="Noto Sans Symbols"/>
              <a:buChar char="⮚"/>
            </a:pPr>
            <a:r>
              <a:rPr b="1" i="0" lang="en-US" sz="2000" u="none" cap="none" strike="noStrike">
                <a:solidFill>
                  <a:srgbClr val="C00000"/>
                </a:solidFill>
                <a:latin typeface="Times New Roman"/>
                <a:ea typeface="Times New Roman"/>
                <a:cs typeface="Times New Roman"/>
                <a:sym typeface="Times New Roman"/>
              </a:rPr>
              <a:t>Protection:</a:t>
            </a:r>
            <a:r>
              <a:rPr b="0" i="0" lang="en-US" sz="2000" u="none" cap="none" strike="noStrike">
                <a:solidFill>
                  <a:srgbClr val="C00000"/>
                </a:solidFill>
                <a:latin typeface="Times New Roman"/>
                <a:ea typeface="Times New Roman"/>
                <a:cs typeface="Times New Roman"/>
                <a:sym typeface="Times New Roman"/>
              </a:rPr>
              <a:t> </a:t>
            </a:r>
            <a:r>
              <a:rPr b="0" i="0" lang="en-US" sz="2000" u="none" cap="none" strike="noStrike">
                <a:solidFill>
                  <a:srgbClr val="000000"/>
                </a:solidFill>
                <a:latin typeface="Times New Roman"/>
                <a:ea typeface="Times New Roman"/>
                <a:cs typeface="Times New Roman"/>
                <a:sym typeface="Times New Roman"/>
              </a:rPr>
              <a:t>Protection is the extent to which a provider attempts to prevent unauthorized monitoring or manipulation of user-originated information.</a:t>
            </a:r>
            <a:endParaRPr b="0" i="0" sz="2000" u="none" cap="none" strike="noStrike">
              <a:solidFill>
                <a:srgbClr val="000000"/>
              </a:solidFill>
              <a:latin typeface="Times New Roman"/>
              <a:ea typeface="Times New Roman"/>
              <a:cs typeface="Times New Roman"/>
              <a:sym typeface="Times New Roman"/>
            </a:endParaRPr>
          </a:p>
          <a:p>
            <a:pPr indent="-342900" lvl="0" marL="419100" marR="0" rtl="0" algn="just">
              <a:lnSpc>
                <a:spcPct val="80000"/>
              </a:lnSpc>
              <a:spcBef>
                <a:spcPts val="900"/>
              </a:spcBef>
              <a:spcAft>
                <a:spcPts val="0"/>
              </a:spcAft>
              <a:buClr>
                <a:srgbClr val="CC0000"/>
              </a:buClr>
              <a:buSzPts val="1800"/>
              <a:buFont typeface="Noto Sans Symbols"/>
              <a:buChar char="⮚"/>
            </a:pPr>
            <a:r>
              <a:rPr b="1" i="0" lang="en-US" sz="2000" u="none" cap="none" strike="noStrike">
                <a:solidFill>
                  <a:srgbClr val="C00000"/>
                </a:solidFill>
                <a:latin typeface="Times New Roman"/>
                <a:ea typeface="Times New Roman"/>
                <a:cs typeface="Times New Roman"/>
                <a:sym typeface="Times New Roman"/>
              </a:rPr>
              <a:t>Priority:</a:t>
            </a:r>
            <a:r>
              <a:rPr b="0" i="0" lang="en-US" sz="2000" u="none" cap="none" strike="noStrike">
                <a:solidFill>
                  <a:srgbClr val="C00000"/>
                </a:solidFill>
                <a:latin typeface="Times New Roman"/>
                <a:ea typeface="Times New Roman"/>
                <a:cs typeface="Times New Roman"/>
                <a:sym typeface="Times New Roman"/>
              </a:rPr>
              <a:t> </a:t>
            </a:r>
            <a:r>
              <a:rPr b="0" i="0" lang="en-US" sz="2000" u="none" cap="none" strike="noStrike">
                <a:solidFill>
                  <a:srgbClr val="000000"/>
                </a:solidFill>
                <a:latin typeface="Times New Roman"/>
                <a:ea typeface="Times New Roman"/>
                <a:cs typeface="Times New Roman"/>
                <a:sym typeface="Times New Roman"/>
              </a:rPr>
              <a:t>The specification of priority is concerned with the relationship between connections or the relationship between connectionless data transfer requests.</a:t>
            </a:r>
            <a:endParaRPr b="0" i="0" sz="2000" u="none" cap="none" strike="noStrike">
              <a:solidFill>
                <a:srgbClr val="000000"/>
              </a:solidFill>
              <a:latin typeface="Times New Roman"/>
              <a:ea typeface="Times New Roman"/>
              <a:cs typeface="Times New Roman"/>
              <a:sym typeface="Times New Roman"/>
            </a:endParaRPr>
          </a:p>
          <a:p>
            <a:pPr indent="-342900" lvl="0" marL="419100" marR="0" rtl="0" algn="just">
              <a:lnSpc>
                <a:spcPct val="80000"/>
              </a:lnSpc>
              <a:spcBef>
                <a:spcPts val="900"/>
              </a:spcBef>
              <a:spcAft>
                <a:spcPts val="0"/>
              </a:spcAft>
              <a:buClr>
                <a:srgbClr val="CC0000"/>
              </a:buClr>
              <a:buSzPts val="1800"/>
              <a:buFont typeface="Noto Sans Symbols"/>
              <a:buChar char="⮚"/>
            </a:pPr>
            <a:r>
              <a:rPr b="1" i="0" lang="en-US" sz="2000" u="none" cap="none" strike="noStrike">
                <a:solidFill>
                  <a:srgbClr val="C00000"/>
                </a:solidFill>
                <a:latin typeface="Times New Roman"/>
                <a:ea typeface="Times New Roman"/>
                <a:cs typeface="Times New Roman"/>
                <a:sym typeface="Times New Roman"/>
              </a:rPr>
              <a:t>Resilience:</a:t>
            </a:r>
            <a:r>
              <a:rPr b="0" i="0" lang="en-US" sz="2000" u="none" cap="none" strike="noStrike">
                <a:solidFill>
                  <a:srgbClr val="C00000"/>
                </a:solidFill>
                <a:latin typeface="Times New Roman"/>
                <a:ea typeface="Times New Roman"/>
                <a:cs typeface="Times New Roman"/>
                <a:sym typeface="Times New Roman"/>
              </a:rPr>
              <a:t> </a:t>
            </a:r>
            <a:r>
              <a:rPr b="0" i="0" lang="en-US" sz="2000" u="none" cap="none" strike="noStrike">
                <a:solidFill>
                  <a:srgbClr val="000000"/>
                </a:solidFill>
                <a:latin typeface="Times New Roman"/>
                <a:ea typeface="Times New Roman"/>
                <a:cs typeface="Times New Roman"/>
                <a:sym typeface="Times New Roman"/>
              </a:rPr>
              <a:t>Resilience is meaningful in connection mode only, and represents the probability of either: Data Link Service  provider-initiated disconnects or Data Link Service provider-initiated resets during a time interval of 10,000 seconds on a connection.</a:t>
            </a:r>
            <a:endParaRPr b="0" i="0" sz="2000" u="none" cap="none" strike="noStrike">
              <a:solidFill>
                <a:srgbClr val="000000"/>
              </a:solidFill>
              <a:latin typeface="Times New Roman"/>
              <a:ea typeface="Times New Roman"/>
              <a:cs typeface="Times New Roman"/>
              <a:sym typeface="Times New Roman"/>
            </a:endParaRPr>
          </a:p>
        </p:txBody>
      </p:sp>
      <p:cxnSp>
        <p:nvCxnSpPr>
          <p:cNvPr id="1468" name="Google Shape;1468;p8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69" name="Google Shape;1469;p8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70" name="Google Shape;1470;p8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71" name="Google Shape;1471;p8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472" name="Google Shape;1472;p8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95" name="Google Shape;195;p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96" name="Google Shape;196;p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97" name="Google Shape;197;p9"/>
          <p:cNvSpPr txBox="1"/>
          <p:nvPr>
            <p:ph idx="4294967295" type="title"/>
          </p:nvPr>
        </p:nvSpPr>
        <p:spPr>
          <a:xfrm>
            <a:off x="0" y="0"/>
            <a:ext cx="82296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b="1" lang="en-US" sz="3200">
                <a:latin typeface="Times New Roman"/>
                <a:ea typeface="Times New Roman"/>
                <a:cs typeface="Times New Roman"/>
                <a:sym typeface="Times New Roman"/>
              </a:rPr>
              <a:t>Transport Layer Services</a:t>
            </a:r>
            <a:endParaRPr b="1" sz="3200">
              <a:latin typeface="Times New Roman"/>
              <a:ea typeface="Times New Roman"/>
              <a:cs typeface="Times New Roman"/>
              <a:sym typeface="Times New Roman"/>
            </a:endParaRPr>
          </a:p>
        </p:txBody>
      </p:sp>
      <p:sp>
        <p:nvSpPr>
          <p:cNvPr id="198" name="Google Shape;198;p9"/>
          <p:cNvSpPr txBox="1"/>
          <p:nvPr/>
        </p:nvSpPr>
        <p:spPr>
          <a:xfrm>
            <a:off x="498276" y="791232"/>
            <a:ext cx="8489859" cy="3906974"/>
          </a:xfrm>
          <a:prstGeom prst="rect">
            <a:avLst/>
          </a:prstGeom>
          <a:noFill/>
          <a:ln>
            <a:noFill/>
          </a:ln>
        </p:spPr>
        <p:txBody>
          <a:bodyPr anchorCtr="0" anchor="t" bIns="34275" lIns="68575" spcFirstLastPara="1" rIns="68575" wrap="square" tIns="34275">
            <a:noAutofit/>
          </a:bodyPr>
          <a:lstStyle/>
          <a:p>
            <a:pPr indent="0" lvl="0" marL="88900" marR="0" rtl="0" algn="l">
              <a:lnSpc>
                <a:spcPct val="80000"/>
              </a:lnSpc>
              <a:spcBef>
                <a:spcPts val="0"/>
              </a:spcBef>
              <a:spcAft>
                <a:spcPts val="0"/>
              </a:spcAft>
              <a:buNone/>
            </a:pPr>
            <a:r>
              <a:t/>
            </a:r>
            <a:endParaRPr b="0" i="0" sz="2700" u="none" cap="none" strike="noStrike">
              <a:solidFill>
                <a:schemeClr val="dk1"/>
              </a:solidFill>
              <a:latin typeface="Times New Roman"/>
              <a:ea typeface="Times New Roman"/>
              <a:cs typeface="Times New Roman"/>
              <a:sym typeface="Times New Roman"/>
            </a:endParaRPr>
          </a:p>
        </p:txBody>
      </p:sp>
      <p:cxnSp>
        <p:nvCxnSpPr>
          <p:cNvPr id="199" name="Google Shape;199;p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0" name="Google Shape;200;p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01" name="Google Shape;201;p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2" name="Google Shape;202;p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03" name="Google Shape;203;p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204" name="Google Shape;204;p9"/>
          <p:cNvPicPr preferRelativeResize="0"/>
          <p:nvPr/>
        </p:nvPicPr>
        <p:blipFill rotWithShape="1">
          <a:blip r:embed="rId4">
            <a:alphaModFix/>
          </a:blip>
          <a:srcRect b="0" l="0" r="0" t="0"/>
          <a:stretch/>
        </p:blipFill>
        <p:spPr>
          <a:xfrm>
            <a:off x="822960" y="881069"/>
            <a:ext cx="8024601" cy="2298549"/>
          </a:xfrm>
          <a:prstGeom prst="rect">
            <a:avLst/>
          </a:prstGeom>
          <a:noFill/>
          <a:ln>
            <a:noFill/>
          </a:ln>
        </p:spPr>
      </p:pic>
      <p:pic>
        <p:nvPicPr>
          <p:cNvPr id="205" name="Google Shape;205;p9"/>
          <p:cNvPicPr preferRelativeResize="0"/>
          <p:nvPr/>
        </p:nvPicPr>
        <p:blipFill rotWithShape="1">
          <a:blip r:embed="rId5">
            <a:alphaModFix/>
          </a:blip>
          <a:srcRect b="0" l="0" r="0" t="0"/>
          <a:stretch/>
        </p:blipFill>
        <p:spPr>
          <a:xfrm>
            <a:off x="1458515" y="3236413"/>
            <a:ext cx="6229350" cy="131516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9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478" name="Google Shape;1478;p9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479" name="Google Shape;1479;p9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480" name="Google Shape;1480;p90"/>
          <p:cNvSpPr txBox="1"/>
          <p:nvPr>
            <p:ph idx="4294967295" type="title"/>
          </p:nvPr>
        </p:nvSpPr>
        <p:spPr>
          <a:xfrm>
            <a:off x="695902" y="0"/>
            <a:ext cx="75438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2800">
                <a:latin typeface="Times New Roman"/>
                <a:ea typeface="Times New Roman"/>
                <a:cs typeface="Times New Roman"/>
                <a:sym typeface="Times New Roman"/>
              </a:rPr>
              <a:t>NPTEL Video Lecture Links on Transport Layer</a:t>
            </a:r>
            <a:endParaRPr sz="2800">
              <a:latin typeface="Times New Roman"/>
              <a:ea typeface="Times New Roman"/>
              <a:cs typeface="Times New Roman"/>
              <a:sym typeface="Times New Roman"/>
            </a:endParaRPr>
          </a:p>
        </p:txBody>
      </p:sp>
      <p:sp>
        <p:nvSpPr>
          <p:cNvPr id="1481" name="Google Shape;1481;p90"/>
          <p:cNvSpPr txBox="1"/>
          <p:nvPr/>
        </p:nvSpPr>
        <p:spPr>
          <a:xfrm>
            <a:off x="695902" y="832900"/>
            <a:ext cx="8221844" cy="285749"/>
          </a:xfrm>
          <a:prstGeom prst="rect">
            <a:avLst/>
          </a:prstGeom>
          <a:noFill/>
          <a:ln>
            <a:noFill/>
          </a:ln>
        </p:spPr>
        <p:txBody>
          <a:bodyPr anchorCtr="0" anchor="t" bIns="34275" lIns="68575" spcFirstLastPara="1" rIns="68575" wrap="square" tIns="34275">
            <a:noAutofit/>
          </a:bodyPr>
          <a:lstStyle/>
          <a:p>
            <a:pPr indent="-349250" lvl="0" marL="419100" marR="0" rtl="0" algn="l">
              <a:lnSpc>
                <a:spcPct val="80000"/>
              </a:lnSpc>
              <a:spcBef>
                <a:spcPts val="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https://www.youtube.com/watch?v=8-3CSAkscYU</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https://www.youtube.com/watch?v=fBPDLGwfSUM</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https://www.youtube.com/watch?v=c8Wv3b7f9XY</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https://www.youtube.com/watch?v=qclg6FY-FGM</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https://www.youtube.com/watch?v=VUdfS70puWI</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https://www.youtube.com/watch?v=bKHRbqwkMkg</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https://www.youtube.com/watch?v=b-nCA0tZU-0</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https://www.youtube.com/watch?v=EqzDTO9tdqs</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https://www.youtube.com/watch?v=5ex1s4lURto</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https://www.youtube.com/watch?v=xS202cWCc2Q</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https://www.youtube.com/watch?v=8NxJGHXDOGc</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https://www.youtube.com/watch?v=SHO9eeWxPxY</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https://www.youtube.com/watch?v=f1y25BfOH9I</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https://www.youtube.com/watch?v=x7obJLN7FcQ</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https://www.youtube.com/watch?v=JExfKvUgrtI</a:t>
            </a:r>
            <a:endParaRPr b="1" i="0" sz="1300" u="none" cap="none" strike="noStrike">
              <a:solidFill>
                <a:srgbClr val="000066"/>
              </a:solidFill>
              <a:latin typeface="Calibri"/>
              <a:ea typeface="Calibri"/>
              <a:cs typeface="Calibri"/>
              <a:sym typeface="Calibri"/>
            </a:endParaRPr>
          </a:p>
        </p:txBody>
      </p:sp>
      <p:cxnSp>
        <p:nvCxnSpPr>
          <p:cNvPr id="1482" name="Google Shape;1482;p9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83" name="Google Shape;1483;p9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84" name="Google Shape;1484;p9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85" name="Google Shape;1485;p9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486" name="Google Shape;1486;p9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9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sz="1100"/>
              <a:t>11/18/2022</a:t>
            </a:r>
            <a:endParaRPr sz="1100"/>
          </a:p>
        </p:txBody>
      </p:sp>
      <p:sp>
        <p:nvSpPr>
          <p:cNvPr id="1492" name="Google Shape;1492;p9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sz="1100"/>
              <a:t>CN Module 3 PPT     T6   2021-22   </a:t>
            </a:r>
            <a:endParaRPr sz="1100"/>
          </a:p>
        </p:txBody>
      </p:sp>
      <p:sp>
        <p:nvSpPr>
          <p:cNvPr id="1493" name="Google Shape;1493;p9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100"/>
              <a:buNone/>
            </a:pPr>
            <a:fld id="{00000000-1234-1234-1234-123412341234}" type="slidenum">
              <a:rPr lang="en-US" sz="1100"/>
              <a:t>‹#›</a:t>
            </a:fld>
            <a:endParaRPr sz="1100"/>
          </a:p>
        </p:txBody>
      </p:sp>
      <p:sp>
        <p:nvSpPr>
          <p:cNvPr id="1494" name="Google Shape;1494;p91"/>
          <p:cNvSpPr txBox="1"/>
          <p:nvPr>
            <p:ph idx="4294967295" type="title"/>
          </p:nvPr>
        </p:nvSpPr>
        <p:spPr>
          <a:xfrm>
            <a:off x="373553" y="-82815"/>
            <a:ext cx="7543800" cy="857250"/>
          </a:xfrm>
          <a:prstGeom prst="rect">
            <a:avLst/>
          </a:prstGeom>
          <a:noFill/>
          <a:ln>
            <a:noFill/>
          </a:ln>
        </p:spPr>
        <p:txBody>
          <a:bodyPr anchorCtr="0" anchor="ctr" bIns="34275" lIns="68575" spcFirstLastPara="1" rIns="68575" wrap="square" tIns="34275">
            <a:normAutofit/>
          </a:bodyPr>
          <a:lstStyle/>
          <a:p>
            <a:pPr indent="0" lvl="0" marL="0" rtl="0" algn="ctr">
              <a:lnSpc>
                <a:spcPct val="85000"/>
              </a:lnSpc>
              <a:spcBef>
                <a:spcPts val="0"/>
              </a:spcBef>
              <a:spcAft>
                <a:spcPts val="0"/>
              </a:spcAft>
              <a:buClr>
                <a:schemeClr val="dk1"/>
              </a:buClr>
              <a:buSzPts val="3000"/>
              <a:buFont typeface="Times New Roman"/>
              <a:buNone/>
            </a:pPr>
            <a:r>
              <a:rPr lang="en-US" sz="2800">
                <a:latin typeface="Times New Roman"/>
                <a:ea typeface="Times New Roman"/>
                <a:cs typeface="Times New Roman"/>
                <a:sym typeface="Times New Roman"/>
              </a:rPr>
              <a:t>NPTEL Web Links on Transport Layer</a:t>
            </a:r>
            <a:endParaRPr sz="2800">
              <a:latin typeface="Times New Roman"/>
              <a:ea typeface="Times New Roman"/>
              <a:cs typeface="Times New Roman"/>
              <a:sym typeface="Times New Roman"/>
            </a:endParaRPr>
          </a:p>
        </p:txBody>
      </p:sp>
      <p:sp>
        <p:nvSpPr>
          <p:cNvPr id="1495" name="Google Shape;1495;p91"/>
          <p:cNvSpPr txBox="1"/>
          <p:nvPr/>
        </p:nvSpPr>
        <p:spPr>
          <a:xfrm>
            <a:off x="708420" y="803494"/>
            <a:ext cx="8221844" cy="2057693"/>
          </a:xfrm>
          <a:prstGeom prst="rect">
            <a:avLst/>
          </a:prstGeom>
          <a:noFill/>
          <a:ln>
            <a:noFill/>
          </a:ln>
        </p:spPr>
        <p:txBody>
          <a:bodyPr anchorCtr="0" anchor="t" bIns="34275" lIns="68575" spcFirstLastPara="1" rIns="68575" wrap="square" tIns="34275">
            <a:noAutofit/>
          </a:bodyPr>
          <a:lstStyle/>
          <a:p>
            <a:pPr indent="-349250" lvl="0" marL="419100" marR="0" rtl="0" algn="l">
              <a:lnSpc>
                <a:spcPct val="80000"/>
              </a:lnSpc>
              <a:spcBef>
                <a:spcPts val="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https://nptel.ac.in/courses/106106091/36</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https://nptel.ac.in/courses/106106091/37</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https://nptel.ac.in/courses/106106091/38</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https://nptel.ac.in/courses/106106091/39</a:t>
            </a:r>
            <a:endParaRPr b="0" i="0" sz="1100" u="none" cap="none" strike="noStrike">
              <a:solidFill>
                <a:srgbClr val="000000"/>
              </a:solidFill>
              <a:latin typeface="Arial"/>
              <a:ea typeface="Arial"/>
              <a:cs typeface="Arial"/>
              <a:sym typeface="Arial"/>
            </a:endParaRPr>
          </a:p>
          <a:p>
            <a:pPr indent="-349250" lvl="0" marL="419100" marR="0" rtl="0" algn="l">
              <a:lnSpc>
                <a:spcPct val="80000"/>
              </a:lnSpc>
              <a:spcBef>
                <a:spcPts val="600"/>
              </a:spcBef>
              <a:spcAft>
                <a:spcPts val="0"/>
              </a:spcAft>
              <a:buClr>
                <a:srgbClr val="CC0000"/>
              </a:buClr>
              <a:buSzPts val="1300"/>
              <a:buFont typeface="Calibri"/>
              <a:buAutoNum type="arabicPeriod"/>
            </a:pPr>
            <a:r>
              <a:rPr b="1" i="0" lang="en-US" sz="1300" u="none" cap="none" strike="noStrike">
                <a:solidFill>
                  <a:srgbClr val="000066"/>
                </a:solidFill>
                <a:latin typeface="Calibri"/>
                <a:ea typeface="Calibri"/>
                <a:cs typeface="Calibri"/>
                <a:sym typeface="Calibri"/>
              </a:rPr>
              <a:t>https://nptel.ac.in/courses/106105080/32</a:t>
            </a:r>
            <a:endParaRPr b="1" i="0" sz="1300" u="none" cap="none" strike="noStrike">
              <a:solidFill>
                <a:srgbClr val="000066"/>
              </a:solidFill>
              <a:latin typeface="Calibri"/>
              <a:ea typeface="Calibri"/>
              <a:cs typeface="Calibri"/>
              <a:sym typeface="Calibri"/>
            </a:endParaRPr>
          </a:p>
          <a:p>
            <a:pPr indent="-266700" lvl="0" marL="419100" marR="0" rtl="0" algn="l">
              <a:lnSpc>
                <a:spcPct val="80000"/>
              </a:lnSpc>
              <a:spcBef>
                <a:spcPts val="600"/>
              </a:spcBef>
              <a:spcAft>
                <a:spcPts val="0"/>
              </a:spcAft>
              <a:buClr>
                <a:srgbClr val="CC0000"/>
              </a:buClr>
              <a:buSzPts val="1300"/>
              <a:buFont typeface="Calibri"/>
              <a:buNone/>
            </a:pPr>
            <a:r>
              <a:t/>
            </a:r>
            <a:endParaRPr b="1" i="0" sz="1300" u="none" cap="none" strike="noStrike">
              <a:solidFill>
                <a:srgbClr val="000066"/>
              </a:solidFill>
              <a:latin typeface="Calibri"/>
              <a:ea typeface="Calibri"/>
              <a:cs typeface="Calibri"/>
              <a:sym typeface="Calibri"/>
            </a:endParaRPr>
          </a:p>
        </p:txBody>
      </p:sp>
      <p:cxnSp>
        <p:nvCxnSpPr>
          <p:cNvPr id="1496" name="Google Shape;1496;p9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97" name="Google Shape;1497;p9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98" name="Google Shape;1498;p9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99" name="Google Shape;1499;p9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cxnSp>
        <p:nvCxnSpPr>
          <p:cNvPr id="1500" name="Google Shape;1500;p9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9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508" name="Google Shape;1508;p9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CN Module 3 PPT     T6   2021-22   </a:t>
            </a:r>
            <a:endParaRPr b="1" sz="800">
              <a:solidFill>
                <a:schemeClr val="dk1"/>
              </a:solidFill>
              <a:latin typeface="Times New Roman"/>
              <a:ea typeface="Times New Roman"/>
              <a:cs typeface="Times New Roman"/>
              <a:sym typeface="Times New Roman"/>
            </a:endParaRPr>
          </a:p>
        </p:txBody>
      </p:sp>
      <p:sp>
        <p:nvSpPr>
          <p:cNvPr id="1509" name="Google Shape;1509;p9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rgbClr val="000000"/>
                </a:solidFill>
                <a:latin typeface="Times New Roman"/>
                <a:ea typeface="Times New Roman"/>
                <a:cs typeface="Times New Roman"/>
                <a:sym typeface="Times New Roman"/>
              </a:rPr>
              <a:t>‹#›</a:t>
            </a:fld>
            <a:endParaRPr sz="900">
              <a:solidFill>
                <a:srgbClr val="000000"/>
              </a:solidFill>
              <a:latin typeface="Times New Roman"/>
              <a:ea typeface="Times New Roman"/>
              <a:cs typeface="Times New Roman"/>
              <a:sym typeface="Times New Roman"/>
            </a:endParaRPr>
          </a:p>
        </p:txBody>
      </p:sp>
      <p:sp>
        <p:nvSpPr>
          <p:cNvPr id="1510" name="Google Shape;1510;p92"/>
          <p:cNvSpPr txBox="1"/>
          <p:nvPr>
            <p:ph idx="4294967295" type="ctrTitle"/>
          </p:nvPr>
        </p:nvSpPr>
        <p:spPr>
          <a:xfrm>
            <a:off x="1317648" y="150075"/>
            <a:ext cx="7543800" cy="377825"/>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2060"/>
              </a:buClr>
              <a:buSzPts val="2900"/>
              <a:buFont typeface="Calibri"/>
              <a:buNone/>
            </a:pPr>
            <a:r>
              <a:rPr b="1" i="0" lang="en-US" sz="2900" u="none" cap="none" strike="noStrike">
                <a:solidFill>
                  <a:srgbClr val="002060"/>
                </a:solidFill>
                <a:latin typeface="Times New Roman"/>
                <a:ea typeface="Times New Roman"/>
                <a:cs typeface="Times New Roman"/>
                <a:sym typeface="Times New Roman"/>
              </a:rPr>
              <a:t>References</a:t>
            </a:r>
            <a:endParaRPr b="1" i="0" sz="2900" u="none" cap="none" strike="noStrike">
              <a:solidFill>
                <a:srgbClr val="002060"/>
              </a:solidFill>
              <a:latin typeface="Times New Roman"/>
              <a:ea typeface="Times New Roman"/>
              <a:cs typeface="Times New Roman"/>
              <a:sym typeface="Times New Roman"/>
            </a:endParaRPr>
          </a:p>
        </p:txBody>
      </p:sp>
      <p:sp>
        <p:nvSpPr>
          <p:cNvPr id="1511" name="Google Shape;1511;p92"/>
          <p:cNvSpPr txBox="1"/>
          <p:nvPr/>
        </p:nvSpPr>
        <p:spPr>
          <a:xfrm>
            <a:off x="708420" y="776405"/>
            <a:ext cx="8153028" cy="35829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Text Books: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Behrouz A. Forouzan, ‘Data Communications and Networking’, 5th Edition, McGraw-Hill Publishing Company, ISBN 978-0-07-337622-6</a:t>
            </a:r>
            <a:endParaRPr b="0"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Tanenbaum A. S., ‘Computer Networks’, Pearson Education , 5th Edition, ISBN-978-0-13-212695-3</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Reference Books: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James F. Kurose and Keith W Ross ‘Computer Networking, A Top-Down Approach’, 5th Edition, Pearson Education, ISBN- 978-81-317-9054-0</a:t>
            </a:r>
            <a:endParaRPr b="0"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W. Richard Stevens, Unix Network Programming, The Sockets Networking API, Vol 1, 3rd Edition, PHI Learning Pvt. Ltd.</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Supplementary Reading:</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William Stallings, ‘Data and Computer Communications’, 6th Edition, Prentice Hall of India Pvt.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Web Resources: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https://nptel.ac.in/courses/106/105/106105080/</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https://nptel.ac.in/courses/106/106/106106091/</a:t>
            </a:r>
            <a:endParaRPr b="0" i="0" sz="1200" u="sng" cap="none" strike="noStrike">
              <a:solidFill>
                <a:srgbClr val="1155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Web links: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https://nptel.ac.in/courses/106/105/106105081/</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https://nptel.ac.in/courses/106/105/106105183/</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https://ocw.mit.edu/courses/electrical-engineering-and-computer-science/6-829-computer-networks-fall-2002/index.htm</a:t>
            </a:r>
            <a:endParaRPr b="0" i="0" sz="1200" u="sng" cap="none" strike="noStrike">
              <a:solidFill>
                <a:srgbClr val="1155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MOOCs: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https://www.coursera.org/learn/computer-networking</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https://www.edx.org/course/introduction-to-networking?index=product&amp;queryID=0befdc538866babf2facfdc2dce06204&amp;position=1</a:t>
            </a:r>
            <a:endParaRPr b="0" i="0" sz="1200" u="none" cap="none" strike="noStrike">
              <a:solidFill>
                <a:srgbClr val="CC04A1"/>
              </a:solidFill>
              <a:latin typeface="Times New Roman"/>
              <a:ea typeface="Times New Roman"/>
              <a:cs typeface="Times New Roman"/>
              <a:sym typeface="Times New Roman"/>
            </a:endParaRPr>
          </a:p>
        </p:txBody>
      </p:sp>
      <p:cxnSp>
        <p:nvCxnSpPr>
          <p:cNvPr id="1512" name="Google Shape;1512;p9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13" name="Google Shape;1513;p9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14" name="Google Shape;1514;p9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15" name="Google Shape;1515;p92"/>
          <p:cNvPicPr preferRelativeResize="0"/>
          <p:nvPr/>
        </p:nvPicPr>
        <p:blipFill rotWithShape="1">
          <a:blip r:embed="rId10">
            <a:alphaModFix/>
          </a:blip>
          <a:srcRect b="0" l="0" r="0" t="0"/>
          <a:stretch/>
        </p:blipFill>
        <p:spPr>
          <a:xfrm>
            <a:off x="41822" y="47021"/>
            <a:ext cx="538608" cy="597579"/>
          </a:xfrm>
          <a:prstGeom prst="rect">
            <a:avLst/>
          </a:prstGeom>
          <a:noFill/>
          <a:ln>
            <a:noFill/>
          </a:ln>
        </p:spPr>
      </p:pic>
      <p:cxnSp>
        <p:nvCxnSpPr>
          <p:cNvPr id="1516" name="Google Shape;1516;p9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9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524" name="Google Shape;1524;p9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CN Module 3 PPT     T6   2021-22   </a:t>
            </a:r>
            <a:endParaRPr b="1" sz="800">
              <a:solidFill>
                <a:schemeClr val="dk1"/>
              </a:solidFill>
              <a:latin typeface="Times New Roman"/>
              <a:ea typeface="Times New Roman"/>
              <a:cs typeface="Times New Roman"/>
              <a:sym typeface="Times New Roman"/>
            </a:endParaRPr>
          </a:p>
        </p:txBody>
      </p:sp>
      <p:sp>
        <p:nvSpPr>
          <p:cNvPr id="1525" name="Google Shape;1525;p9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rgbClr val="000000"/>
                </a:solidFill>
                <a:latin typeface="Times New Roman"/>
                <a:ea typeface="Times New Roman"/>
                <a:cs typeface="Times New Roman"/>
                <a:sym typeface="Times New Roman"/>
              </a:rPr>
              <a:t>‹#›</a:t>
            </a:fld>
            <a:endParaRPr sz="900">
              <a:solidFill>
                <a:srgbClr val="000000"/>
              </a:solidFill>
              <a:latin typeface="Times New Roman"/>
              <a:ea typeface="Times New Roman"/>
              <a:cs typeface="Times New Roman"/>
              <a:sym typeface="Times New Roman"/>
            </a:endParaRPr>
          </a:p>
        </p:txBody>
      </p:sp>
      <p:pic>
        <p:nvPicPr>
          <p:cNvPr id="1526" name="Google Shape;1526;p93"/>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1527" name="Google Shape;1527;p93"/>
          <p:cNvSpPr/>
          <p:nvPr/>
        </p:nvSpPr>
        <p:spPr>
          <a:xfrm>
            <a:off x="994025" y="1079050"/>
            <a:ext cx="6978000" cy="1342800"/>
          </a:xfrm>
          <a:prstGeom prst="ellipseRibbon2">
            <a:avLst>
              <a:gd fmla="val 25000" name="adj1"/>
              <a:gd fmla="val 50000" name="adj2"/>
              <a:gd fmla="val 12500" name="adj3"/>
            </a:avLst>
          </a:prstGeom>
          <a:solidFill>
            <a:schemeClr val="lt2"/>
          </a:solidFill>
          <a:ln cap="flat" cmpd="sng" w="9525">
            <a:solidFill>
              <a:schemeClr val="dk2"/>
            </a:solidFill>
            <a:prstDash val="solid"/>
            <a:round/>
            <a:headEnd len="sm" w="sm" type="none"/>
            <a:tailEnd len="sm" w="sm" type="none"/>
          </a:ln>
          <a:effectLst>
            <a:outerShdw blurRad="442913" rotWithShape="0" algn="bl" dist="95250">
              <a:srgbClr val="000000">
                <a:alpha val="3882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1" i="0" lang="en-US" sz="3700" u="none" cap="none" strike="noStrike">
                <a:solidFill>
                  <a:srgbClr val="000000"/>
                </a:solidFill>
                <a:latin typeface="Times New Roman"/>
                <a:ea typeface="Times New Roman"/>
                <a:cs typeface="Times New Roman"/>
                <a:sym typeface="Times New Roman"/>
              </a:rPr>
              <a:t>Thank You</a:t>
            </a:r>
            <a:endParaRPr b="1" i="0" sz="3700" u="none" cap="none" strike="noStrike">
              <a:solidFill>
                <a:srgbClr val="000000"/>
              </a:solidFill>
              <a:latin typeface="Times New Roman"/>
              <a:ea typeface="Times New Roman"/>
              <a:cs typeface="Times New Roman"/>
              <a:sym typeface="Times New Roman"/>
            </a:endParaRPr>
          </a:p>
        </p:txBody>
      </p:sp>
      <p:sp>
        <p:nvSpPr>
          <p:cNvPr id="1528" name="Google Shape;1528;p93"/>
          <p:cNvSpPr/>
          <p:nvPr/>
        </p:nvSpPr>
        <p:spPr>
          <a:xfrm>
            <a:off x="2829525" y="2529775"/>
            <a:ext cx="3417000" cy="81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0" i="0" lang="en-US" sz="3700" u="none" cap="none" strike="noStrike">
                <a:solidFill>
                  <a:srgbClr val="000000"/>
                </a:solidFill>
                <a:latin typeface="Times New Roman"/>
                <a:ea typeface="Times New Roman"/>
                <a:cs typeface="Times New Roman"/>
                <a:sym typeface="Times New Roman"/>
              </a:rPr>
              <a:t>Any Questions</a:t>
            </a:r>
            <a:endParaRPr b="0" i="0" sz="37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